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6"/>
  </p:notesMasterIdLst>
  <p:sldIdLst>
    <p:sldId id="256" r:id="rId2"/>
    <p:sldId id="257" r:id="rId3"/>
    <p:sldId id="258" r:id="rId4"/>
    <p:sldId id="259" r:id="rId5"/>
    <p:sldId id="260" r:id="rId6"/>
    <p:sldId id="261" r:id="rId7"/>
    <p:sldId id="262" r:id="rId8"/>
    <p:sldId id="263" r:id="rId9"/>
    <p:sldId id="264" r:id="rId10"/>
    <p:sldId id="265" r:id="rId11"/>
    <p:sldId id="266" r:id="rId12"/>
    <p:sldId id="296" r:id="rId13"/>
    <p:sldId id="267" r:id="rId14"/>
    <p:sldId id="268" r:id="rId15"/>
    <p:sldId id="270" r:id="rId16"/>
    <p:sldId id="271" r:id="rId17"/>
    <p:sldId id="272" r:id="rId18"/>
    <p:sldId id="274" r:id="rId19"/>
    <p:sldId id="273" r:id="rId20"/>
    <p:sldId id="300" r:id="rId21"/>
    <p:sldId id="301" r:id="rId22"/>
    <p:sldId id="302" r:id="rId23"/>
    <p:sldId id="276" r:id="rId24"/>
    <p:sldId id="277" r:id="rId25"/>
    <p:sldId id="303" r:id="rId26"/>
    <p:sldId id="305" r:id="rId27"/>
    <p:sldId id="307" r:id="rId28"/>
    <p:sldId id="308" r:id="rId29"/>
    <p:sldId id="279" r:id="rId30"/>
    <p:sldId id="306" r:id="rId31"/>
    <p:sldId id="280" r:id="rId32"/>
    <p:sldId id="281" r:id="rId33"/>
    <p:sldId id="282" r:id="rId34"/>
    <p:sldId id="283" r:id="rId35"/>
    <p:sldId id="284" r:id="rId36"/>
    <p:sldId id="285" r:id="rId37"/>
    <p:sldId id="286" r:id="rId38"/>
    <p:sldId id="309" r:id="rId39"/>
    <p:sldId id="312" r:id="rId40"/>
    <p:sldId id="313" r:id="rId41"/>
    <p:sldId id="314" r:id="rId42"/>
    <p:sldId id="315" r:id="rId43"/>
    <p:sldId id="316" r:id="rId44"/>
    <p:sldId id="317" r:id="rId4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p:scale>
          <a:sx n="66" d="100"/>
          <a:sy n="66" d="100"/>
        </p:scale>
        <p:origin x="-1470" y="-22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3D02344-7053-4299-B5DC-CAB1D8D43651}" type="datetimeFigureOut">
              <a:rPr lang="en-US" smtClean="0"/>
              <a:pPr/>
              <a:t>11/2/2016</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8003811-B5BD-403C-ACC7-02F2D1389696}" type="slidenum">
              <a:rPr lang="en-US" smtClean="0"/>
              <a:pPr/>
              <a:t>‹#›</a:t>
            </a:fld>
            <a:endParaRPr lang="en-US" dirty="0"/>
          </a:p>
        </p:txBody>
      </p:sp>
    </p:spTree>
    <p:extLst>
      <p:ext uri="{BB962C8B-B14F-4D97-AF65-F5344CB8AC3E}">
        <p14:creationId xmlns:p14="http://schemas.microsoft.com/office/powerpoint/2010/main" val="21376519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A93C73DF-DC0B-4379-93E1-30636C07760F}" type="datetimeFigureOut">
              <a:rPr lang="en-US" smtClean="0"/>
              <a:pPr/>
              <a:t>11/2/2016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4DDB90F-02D5-4768-8BD8-AA57D07FEC27}" type="slidenum">
              <a:rPr lang="en-US" smtClean="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93C73DF-DC0B-4379-93E1-30636C07760F}" type="datetimeFigureOut">
              <a:rPr lang="en-US" smtClean="0"/>
              <a:pPr/>
              <a:t>11/2/2016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4DDB90F-02D5-4768-8BD8-AA57D07FEC27}"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93C73DF-DC0B-4379-93E1-30636C07760F}" type="datetimeFigureOut">
              <a:rPr lang="en-US" smtClean="0"/>
              <a:pPr/>
              <a:t>11/2/2016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4DDB90F-02D5-4768-8BD8-AA57D07FEC27}"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93C73DF-DC0B-4379-93E1-30636C07760F}" type="datetimeFigureOut">
              <a:rPr lang="en-US" smtClean="0"/>
              <a:pPr/>
              <a:t>11/2/2016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4DDB90F-02D5-4768-8BD8-AA57D07FEC27}"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93C73DF-DC0B-4379-93E1-30636C07760F}" type="datetimeFigureOut">
              <a:rPr lang="en-US" smtClean="0"/>
              <a:pPr/>
              <a:t>11/2/2016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4DDB90F-02D5-4768-8BD8-AA57D07FEC27}" type="slidenum">
              <a:rPr lang="en-US" smtClean="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A93C73DF-DC0B-4379-93E1-30636C07760F}" type="datetimeFigureOut">
              <a:rPr lang="en-US" smtClean="0"/>
              <a:pPr/>
              <a:t>11/2/2016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F4DDB90F-02D5-4768-8BD8-AA57D07FEC27}" type="slidenum">
              <a:rPr lang="en-US" smtClean="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A93C73DF-DC0B-4379-93E1-30636C07760F}" type="datetimeFigureOut">
              <a:rPr lang="en-US" smtClean="0"/>
              <a:pPr/>
              <a:t>11/2/2016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F4DDB90F-02D5-4768-8BD8-AA57D07FEC27}" type="slidenum">
              <a:rPr lang="en-US" smtClean="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A93C73DF-DC0B-4379-93E1-30636C07760F}" type="datetimeFigureOut">
              <a:rPr lang="en-US" smtClean="0"/>
              <a:pPr/>
              <a:t>11/2/2016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F4DDB90F-02D5-4768-8BD8-AA57D07FEC27}"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93C73DF-DC0B-4379-93E1-30636C07760F}" type="datetimeFigureOut">
              <a:rPr lang="en-US" smtClean="0"/>
              <a:pPr/>
              <a:t>11/2/2016</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F4DDB90F-02D5-4768-8BD8-AA57D07FEC27}"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93C73DF-DC0B-4379-93E1-30636C07760F}" type="datetimeFigureOut">
              <a:rPr lang="en-US" smtClean="0"/>
              <a:pPr/>
              <a:t>11/2/2016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F4DDB90F-02D5-4768-8BD8-AA57D07FEC27}" type="slidenum">
              <a:rPr lang="en-US" smtClean="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93C73DF-DC0B-4379-93E1-30636C07760F}" type="datetimeFigureOut">
              <a:rPr lang="en-US" smtClean="0"/>
              <a:pPr/>
              <a:t>11/2/2016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F4DDB90F-02D5-4768-8BD8-AA57D07FEC27}"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93C73DF-DC0B-4379-93E1-30636C07760F}" type="datetimeFigureOut">
              <a:rPr lang="en-US" smtClean="0"/>
              <a:pPr/>
              <a:t>11/2/2016</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4DDB90F-02D5-4768-8BD8-AA57D07FEC27}"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Application of Remote sensing and GIS in Mineral  Exploration</a:t>
            </a:r>
            <a:endParaRPr lang="en-US" dirty="0"/>
          </a:p>
        </p:txBody>
      </p:sp>
      <p:sp>
        <p:nvSpPr>
          <p:cNvPr id="3" name="Subtitle 2"/>
          <p:cNvSpPr>
            <a:spLocks noGrp="1"/>
          </p:cNvSpPr>
          <p:nvPr>
            <p:ph type="subTitle" idx="1"/>
          </p:nvPr>
        </p:nvSpPr>
        <p:spPr>
          <a:xfrm>
            <a:off x="1371600" y="5867400"/>
            <a:ext cx="6400800" cy="76200"/>
          </a:xfrm>
        </p:spPr>
        <p:txBody>
          <a:bodyPr>
            <a:normAutofit fontScale="25000" lnSpcReduction="20000"/>
          </a:bodyPr>
          <a:lstStyle/>
          <a:p>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lstStyle/>
          <a:p>
            <a:r>
              <a:rPr lang="en-US" dirty="0" smtClean="0"/>
              <a:t>Rock Alteration Guides</a:t>
            </a:r>
            <a:endParaRPr lang="en-US" dirty="0"/>
          </a:p>
        </p:txBody>
      </p:sp>
      <p:sp>
        <p:nvSpPr>
          <p:cNvPr id="3" name="Content Placeholder 2"/>
          <p:cNvSpPr>
            <a:spLocks noGrp="1"/>
          </p:cNvSpPr>
          <p:nvPr>
            <p:ph idx="1"/>
          </p:nvPr>
        </p:nvSpPr>
        <p:spPr/>
        <p:txBody>
          <a:bodyPr/>
          <a:lstStyle/>
          <a:p>
            <a:r>
              <a:rPr lang="en-US" dirty="0" smtClean="0"/>
              <a:t>Alteration zones are often marked by hydrothermal mineral occurrences</a:t>
            </a:r>
          </a:p>
          <a:p>
            <a:r>
              <a:rPr lang="en-US" dirty="0" smtClean="0"/>
              <a:t>RS images can give a distinct spectral character for different minerals. Each group of minerals has a different spectral characteristics. Two examples of common mineral groups follows.</a:t>
            </a:r>
            <a:endParaRPr lang="en-U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p:spPr>
        <p:txBody>
          <a:bodyPr>
            <a:normAutofit fontScale="90000"/>
          </a:bodyPr>
          <a:lstStyle/>
          <a:p>
            <a:r>
              <a:rPr lang="en-US" dirty="0" smtClean="0"/>
              <a:t>Alteration Zones Minerals </a:t>
            </a:r>
            <a:endParaRPr lang="en-US" dirty="0"/>
          </a:p>
        </p:txBody>
      </p:sp>
      <p:sp>
        <p:nvSpPr>
          <p:cNvPr id="3" name="Content Placeholder 2"/>
          <p:cNvSpPr>
            <a:spLocks noGrp="1"/>
          </p:cNvSpPr>
          <p:nvPr>
            <p:ph idx="1"/>
          </p:nvPr>
        </p:nvSpPr>
        <p:spPr>
          <a:xfrm>
            <a:off x="457200" y="990600"/>
            <a:ext cx="8229600" cy="5135563"/>
          </a:xfrm>
        </p:spPr>
        <p:txBody>
          <a:bodyPr>
            <a:normAutofit/>
          </a:bodyPr>
          <a:lstStyle/>
          <a:p>
            <a:r>
              <a:rPr lang="en-US" sz="2400" dirty="0" err="1" smtClean="0"/>
              <a:t>Kaolinite</a:t>
            </a:r>
            <a:r>
              <a:rPr lang="en-US" sz="2400" dirty="0" smtClean="0"/>
              <a:t>, </a:t>
            </a:r>
            <a:r>
              <a:rPr lang="en-US" sz="2400" dirty="0" err="1" smtClean="0"/>
              <a:t>montmorillonite</a:t>
            </a:r>
            <a:r>
              <a:rPr lang="en-US" sz="2400" dirty="0" smtClean="0"/>
              <a:t>, </a:t>
            </a:r>
            <a:r>
              <a:rPr lang="en-US" sz="2400" dirty="0" err="1" smtClean="0"/>
              <a:t>sericite</a:t>
            </a:r>
            <a:r>
              <a:rPr lang="en-US" sz="2400" dirty="0" smtClean="0"/>
              <a:t>, muscovite, </a:t>
            </a:r>
            <a:r>
              <a:rPr lang="en-US" sz="2400" dirty="0" err="1" smtClean="0"/>
              <a:t>biotite</a:t>
            </a:r>
            <a:r>
              <a:rPr lang="en-US" sz="2400" dirty="0" smtClean="0"/>
              <a:t>, chlorite, </a:t>
            </a:r>
            <a:r>
              <a:rPr lang="en-US" sz="2400" dirty="0" err="1" smtClean="0"/>
              <a:t>epidote</a:t>
            </a:r>
            <a:r>
              <a:rPr lang="en-US" sz="2400" dirty="0" smtClean="0"/>
              <a:t>, </a:t>
            </a:r>
            <a:r>
              <a:rPr lang="en-US" sz="2400" dirty="0" err="1" smtClean="0"/>
              <a:t>pyrophyllite</a:t>
            </a:r>
            <a:r>
              <a:rPr lang="en-US" sz="2400" dirty="0" smtClean="0"/>
              <a:t>, </a:t>
            </a:r>
            <a:r>
              <a:rPr lang="en-US" sz="2400" dirty="0" err="1" smtClean="0"/>
              <a:t>zeolites</a:t>
            </a:r>
            <a:r>
              <a:rPr lang="en-US" sz="2400" dirty="0" smtClean="0"/>
              <a:t>, quartz, </a:t>
            </a:r>
            <a:r>
              <a:rPr lang="en-US" sz="2400" dirty="0" err="1" smtClean="0"/>
              <a:t>albight</a:t>
            </a:r>
            <a:r>
              <a:rPr lang="en-US" sz="2400" dirty="0" smtClean="0"/>
              <a:t>, goethite, hematite, </a:t>
            </a:r>
            <a:r>
              <a:rPr lang="en-US" sz="2400" dirty="0" err="1" smtClean="0"/>
              <a:t>jarosite</a:t>
            </a:r>
            <a:r>
              <a:rPr lang="en-US" sz="2400" dirty="0" smtClean="0"/>
              <a:t>, metal hydroxides, calcite, and other </a:t>
            </a:r>
            <a:r>
              <a:rPr lang="en-US" sz="2400" dirty="0" err="1" smtClean="0"/>
              <a:t>carbornates</a:t>
            </a:r>
            <a:r>
              <a:rPr lang="en-US" sz="2400" dirty="0" smtClean="0"/>
              <a:t>, </a:t>
            </a:r>
            <a:r>
              <a:rPr lang="en-US" sz="2400" dirty="0" err="1" smtClean="0"/>
              <a:t>actinolite-tremolite</a:t>
            </a:r>
            <a:r>
              <a:rPr lang="en-US" sz="2400" dirty="0" smtClean="0"/>
              <a:t>, serpentine and talc</a:t>
            </a:r>
            <a:endParaRPr lang="en-US" sz="24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44562"/>
          </a:xfrm>
        </p:spPr>
        <p:txBody>
          <a:bodyPr>
            <a:normAutofit fontScale="90000"/>
          </a:bodyPr>
          <a:lstStyle/>
          <a:p>
            <a:r>
              <a:rPr lang="en-US" sz="2700" dirty="0" smtClean="0"/>
              <a:t>Fig.1.1. Ringed and zoned targets formed by alteration haloes- an idealized systematic illustration showing spectral detective of zoned targets</a:t>
            </a:r>
            <a:endParaRPr lang="en-US" sz="2700" dirty="0"/>
          </a:p>
        </p:txBody>
      </p:sp>
      <p:pic>
        <p:nvPicPr>
          <p:cNvPr id="8" name="Content Placeholder 7" descr="20161009-095914.jpg"/>
          <p:cNvPicPr>
            <a:picLocks noGrp="1" noChangeAspect="1"/>
          </p:cNvPicPr>
          <p:nvPr>
            <p:ph idx="1"/>
          </p:nvPr>
        </p:nvPicPr>
        <p:blipFill>
          <a:blip r:embed="rId2" cstate="print"/>
          <a:stretch>
            <a:fillRect/>
          </a:stretch>
        </p:blipFill>
        <p:spPr>
          <a:xfrm>
            <a:off x="2133600" y="1295400"/>
            <a:ext cx="4191000" cy="5562600"/>
          </a:xfr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lstStyle/>
          <a:p>
            <a:r>
              <a:rPr lang="en-US" dirty="0" smtClean="0"/>
              <a:t>Spectral </a:t>
            </a:r>
            <a:r>
              <a:rPr lang="en-US" dirty="0" err="1" smtClean="0"/>
              <a:t>Characteristictics</a:t>
            </a:r>
            <a:endParaRPr lang="en-US" dirty="0"/>
          </a:p>
        </p:txBody>
      </p:sp>
      <p:sp>
        <p:nvSpPr>
          <p:cNvPr id="5" name="Content Placeholder 4"/>
          <p:cNvSpPr>
            <a:spLocks noGrp="1"/>
          </p:cNvSpPr>
          <p:nvPr>
            <p:ph idx="1"/>
          </p:nvPr>
        </p:nvSpPr>
        <p:spPr/>
        <p:txBody>
          <a:bodyPr>
            <a:normAutofit/>
          </a:bodyPr>
          <a:lstStyle/>
          <a:p>
            <a:r>
              <a:rPr lang="en-US" sz="2400" dirty="0" smtClean="0"/>
              <a:t>Hydroxyl bearing minerals such as clays and sheet silicates, which contain AI-OHH and  Mg-OH bearing minerals and hydroxides show prominent absorption in the 2.1-2.4um range and reflectance at about 1.6um.</a:t>
            </a:r>
          </a:p>
          <a:p>
            <a:r>
              <a:rPr lang="en-US" sz="2400" dirty="0" smtClean="0"/>
              <a:t>This can be highlighted by TM5/TM7 ratio which will yield very high values for altered zones than unaltered.</a:t>
            </a:r>
            <a:endParaRPr lang="en-US" sz="24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dirty="0" smtClean="0"/>
              <a:t>Fig.2. Data plot of </a:t>
            </a:r>
            <a:r>
              <a:rPr lang="en-US" sz="2400" dirty="0" err="1" smtClean="0"/>
              <a:t>Landsat</a:t>
            </a:r>
            <a:r>
              <a:rPr lang="en-US" sz="2400" dirty="0" smtClean="0"/>
              <a:t> TM DN value for altered rocks, unaltered rocks and vegetation( </a:t>
            </a:r>
            <a:r>
              <a:rPr lang="en-US" sz="2400" dirty="0" err="1" smtClean="0"/>
              <a:t>khetri</a:t>
            </a:r>
            <a:r>
              <a:rPr lang="en-US" sz="2400" dirty="0" smtClean="0"/>
              <a:t> copper belt )</a:t>
            </a:r>
            <a:endParaRPr lang="en-US" sz="2400" dirty="0"/>
          </a:p>
        </p:txBody>
      </p:sp>
      <p:pic>
        <p:nvPicPr>
          <p:cNvPr id="4" name="Content Placeholder 3" descr="20161009-200102.jpg"/>
          <p:cNvPicPr>
            <a:picLocks noGrp="1" noChangeAspect="1"/>
          </p:cNvPicPr>
          <p:nvPr>
            <p:ph idx="1"/>
          </p:nvPr>
        </p:nvPicPr>
        <p:blipFill>
          <a:blip r:embed="rId2" cstate="print"/>
          <a:stretch>
            <a:fillRect/>
          </a:stretch>
        </p:blipFill>
        <p:spPr>
          <a:xfrm>
            <a:off x="810160" y="1600200"/>
            <a:ext cx="7523679" cy="4525963"/>
          </a:xfr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2400" dirty="0" smtClean="0"/>
              <a:t>Fig.3. Spectral reflectance curves of </a:t>
            </a:r>
            <a:r>
              <a:rPr lang="en-US" sz="2400" dirty="0" err="1" smtClean="0"/>
              <a:t>jarosite</a:t>
            </a:r>
            <a:r>
              <a:rPr lang="en-US" sz="2400" dirty="0" smtClean="0"/>
              <a:t>, goethite, hematite. Note the much lower reflectance of hematite than of </a:t>
            </a:r>
            <a:r>
              <a:rPr lang="en-US" sz="2400" dirty="0" err="1" smtClean="0"/>
              <a:t>jarosite</a:t>
            </a:r>
            <a:r>
              <a:rPr lang="en-US" sz="2400" dirty="0" smtClean="0"/>
              <a:t> and goethite in TM3</a:t>
            </a:r>
            <a:endParaRPr lang="en-US" sz="2400" dirty="0"/>
          </a:p>
        </p:txBody>
      </p:sp>
      <p:pic>
        <p:nvPicPr>
          <p:cNvPr id="4" name="Content Placeholder 3" descr="20161010-100845.jpg"/>
          <p:cNvPicPr>
            <a:picLocks noGrp="1" noChangeAspect="1"/>
          </p:cNvPicPr>
          <p:nvPr>
            <p:ph idx="1"/>
          </p:nvPr>
        </p:nvPicPr>
        <p:blipFill>
          <a:blip r:embed="rId2" cstate="print"/>
          <a:stretch>
            <a:fillRect/>
          </a:stretch>
        </p:blipFill>
        <p:spPr>
          <a:xfrm>
            <a:off x="838200" y="2133600"/>
            <a:ext cx="7523679" cy="4525963"/>
          </a:xfr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2400" dirty="0" smtClean="0"/>
              <a:t>Fig.4. </a:t>
            </a:r>
            <a:r>
              <a:rPr lang="en-US" sz="2400" dirty="0" err="1" smtClean="0"/>
              <a:t>Scater</a:t>
            </a:r>
            <a:r>
              <a:rPr lang="en-US" sz="2400" dirty="0" smtClean="0"/>
              <a:t> plot of TM3/TM1 </a:t>
            </a:r>
            <a:r>
              <a:rPr lang="en-US" sz="2400" dirty="0" err="1" smtClean="0"/>
              <a:t>vs</a:t>
            </a:r>
            <a:r>
              <a:rPr lang="en-US" sz="2400" dirty="0" smtClean="0"/>
              <a:t> TM4/TM1 </a:t>
            </a:r>
            <a:r>
              <a:rPr lang="en-US" sz="2400" dirty="0" err="1" smtClean="0"/>
              <a:t>withh</a:t>
            </a:r>
            <a:r>
              <a:rPr lang="en-US" sz="2400" dirty="0" smtClean="0"/>
              <a:t> field of goethite, hematite and </a:t>
            </a:r>
            <a:r>
              <a:rPr lang="en-US" sz="2400" dirty="0" err="1" smtClean="0"/>
              <a:t>vegitation</a:t>
            </a:r>
            <a:r>
              <a:rPr lang="en-US" sz="2400" dirty="0" smtClean="0"/>
              <a:t> ( data from Newman area , Western </a:t>
            </a:r>
            <a:r>
              <a:rPr lang="en-US" sz="2400" dirty="0" err="1" smtClean="0"/>
              <a:t>Austrelia</a:t>
            </a:r>
            <a:r>
              <a:rPr lang="en-US" sz="2400" dirty="0" smtClean="0"/>
              <a:t>)</a:t>
            </a:r>
            <a:endParaRPr lang="en-US" sz="2400" dirty="0"/>
          </a:p>
        </p:txBody>
      </p:sp>
      <p:pic>
        <p:nvPicPr>
          <p:cNvPr id="4" name="Content Placeholder 3" descr="20161010-102241.jpg"/>
          <p:cNvPicPr>
            <a:picLocks noGrp="1" noChangeAspect="1"/>
          </p:cNvPicPr>
          <p:nvPr>
            <p:ph idx="1"/>
          </p:nvPr>
        </p:nvPicPr>
        <p:blipFill>
          <a:blip r:embed="rId2" cstate="print"/>
          <a:stretch>
            <a:fillRect/>
          </a:stretch>
        </p:blipFill>
        <p:spPr>
          <a:xfrm>
            <a:off x="762000" y="2057400"/>
            <a:ext cx="7523679" cy="4525963"/>
          </a:xfr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74638"/>
            <a:ext cx="8458200" cy="1630362"/>
          </a:xfrm>
        </p:spPr>
        <p:txBody>
          <a:bodyPr>
            <a:normAutofit fontScale="90000"/>
          </a:bodyPr>
          <a:lstStyle/>
          <a:p>
            <a:r>
              <a:rPr lang="en-US" sz="2200" dirty="0" smtClean="0"/>
              <a:t>Fig.5.The CRC of apart of the Silver Bell porphyry copper deposit. The </a:t>
            </a:r>
            <a:r>
              <a:rPr lang="en-US" sz="2200" dirty="0" err="1" smtClean="0"/>
              <a:t>arcuate</a:t>
            </a:r>
            <a:r>
              <a:rPr lang="en-US" sz="2200" dirty="0" smtClean="0"/>
              <a:t> yellowish-orange band that trends from left to right through the center of the area is the alteration zone comprising dominantly iron oxide and clays; field information is in agreement with these data.( Abrams &amp; Brown,1985</a:t>
            </a:r>
            <a:r>
              <a:rPr lang="en-US" sz="2400" dirty="0" smtClean="0"/>
              <a:t>)</a:t>
            </a:r>
            <a:endParaRPr lang="en-US" sz="2400" dirty="0"/>
          </a:p>
        </p:txBody>
      </p:sp>
      <p:pic>
        <p:nvPicPr>
          <p:cNvPr id="6" name="Content Placeholder 5" descr="20161010-150123_e001.jpg"/>
          <p:cNvPicPr>
            <a:picLocks noGrp="1" noChangeAspect="1"/>
          </p:cNvPicPr>
          <p:nvPr>
            <p:ph idx="1"/>
          </p:nvPr>
        </p:nvPicPr>
        <p:blipFill>
          <a:blip r:embed="rId2"/>
          <a:stretch>
            <a:fillRect/>
          </a:stretch>
        </p:blipFill>
        <p:spPr>
          <a:xfrm>
            <a:off x="1600200" y="2133600"/>
            <a:ext cx="5485731" cy="4525963"/>
          </a:xfr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000" dirty="0" smtClean="0"/>
              <a:t>Fig.6. Iron oxide appear green (high 0.65/0.55 band ratio), clay mineral appear red (0.65/2.2 band ratio). The co-occurrence of iron and clay appear in various shades of yellow.</a:t>
            </a:r>
            <a:endParaRPr lang="en-US" sz="2000" dirty="0"/>
          </a:p>
        </p:txBody>
      </p:sp>
      <p:pic>
        <p:nvPicPr>
          <p:cNvPr id="6" name="Content Placeholder 5" descr="COPY0_20161010-153552_e001.jpg"/>
          <p:cNvPicPr>
            <a:picLocks noGrp="1" noChangeAspect="1"/>
          </p:cNvPicPr>
          <p:nvPr>
            <p:ph idx="1"/>
          </p:nvPr>
        </p:nvPicPr>
        <p:blipFill>
          <a:blip r:embed="rId2"/>
          <a:stretch>
            <a:fillRect/>
          </a:stretch>
        </p:blipFill>
        <p:spPr>
          <a:xfrm>
            <a:off x="1371600" y="2133600"/>
            <a:ext cx="6529103" cy="4525963"/>
          </a:xfr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8077200" cy="2316162"/>
          </a:xfrm>
        </p:spPr>
        <p:txBody>
          <a:bodyPr>
            <a:normAutofit/>
          </a:bodyPr>
          <a:lstStyle/>
          <a:p>
            <a:r>
              <a:rPr lang="en-US" sz="2000" dirty="0" smtClean="0"/>
              <a:t>Fig.7.ASTER image showing the open-pit </a:t>
            </a:r>
            <a:r>
              <a:rPr lang="en-US" sz="2000" dirty="0" err="1" smtClean="0"/>
              <a:t>Escondida</a:t>
            </a:r>
            <a:r>
              <a:rPr lang="en-US" sz="2000" dirty="0" smtClean="0"/>
              <a:t> mine, Chile, ASTER-SWIR bands 4,6,8 are coded in RGB respectively. The Al-OH-bearing minerals appear in shades of blue </a:t>
            </a:r>
            <a:r>
              <a:rPr lang="en-US" sz="2000" dirty="0" err="1" smtClean="0"/>
              <a:t>purple,Mg</a:t>
            </a:r>
            <a:r>
              <a:rPr lang="en-US" sz="2000" dirty="0" smtClean="0"/>
              <a:t>-OH-bearing minerals appear in shades of green, yellow and Al-Mg-OH-bearing minerals appear in shades of red.( courtesy: NASA/GSFC/MITI/FRSDAC/JASROS, and US/Japan ASTER Science Team)</a:t>
            </a:r>
            <a:endParaRPr lang="en-US" sz="2000" dirty="0"/>
          </a:p>
        </p:txBody>
      </p:sp>
      <p:pic>
        <p:nvPicPr>
          <p:cNvPr id="7" name="Content Placeholder 6" descr="20161010-153638_e001.jpg"/>
          <p:cNvPicPr>
            <a:picLocks noGrp="1" noChangeAspect="1"/>
          </p:cNvPicPr>
          <p:nvPr>
            <p:ph idx="1"/>
          </p:nvPr>
        </p:nvPicPr>
        <p:blipFill>
          <a:blip r:embed="rId2"/>
          <a:stretch>
            <a:fillRect/>
          </a:stretch>
        </p:blipFill>
        <p:spPr>
          <a:xfrm>
            <a:off x="2286000" y="2652654"/>
            <a:ext cx="4343400" cy="4070096"/>
          </a:xfr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8229600" cy="914400"/>
          </a:xfrm>
        </p:spPr>
        <p:txBody>
          <a:bodyPr>
            <a:normAutofit fontScale="90000"/>
          </a:bodyPr>
          <a:lstStyle/>
          <a:p>
            <a:r>
              <a:rPr lang="en-US" dirty="0" smtClean="0"/>
              <a:t>Remote sensing in Mineral Exploration</a:t>
            </a:r>
            <a:endParaRPr lang="en-US" dirty="0"/>
          </a:p>
        </p:txBody>
      </p:sp>
      <p:sp>
        <p:nvSpPr>
          <p:cNvPr id="3" name="Content Placeholder 2"/>
          <p:cNvSpPr>
            <a:spLocks noGrp="1"/>
          </p:cNvSpPr>
          <p:nvPr>
            <p:ph idx="1"/>
          </p:nvPr>
        </p:nvSpPr>
        <p:spPr>
          <a:xfrm>
            <a:off x="457200" y="838200"/>
            <a:ext cx="8229600" cy="5364163"/>
          </a:xfrm>
        </p:spPr>
        <p:txBody>
          <a:bodyPr>
            <a:normAutofit lnSpcReduction="10000"/>
          </a:bodyPr>
          <a:lstStyle/>
          <a:p>
            <a:pPr>
              <a:buNone/>
            </a:pPr>
            <a:r>
              <a:rPr lang="en-US" dirty="0" smtClean="0"/>
              <a:t>Introduction</a:t>
            </a:r>
          </a:p>
          <a:p>
            <a:r>
              <a:rPr lang="en-US" sz="2800" dirty="0" smtClean="0"/>
              <a:t>Remote sensing can play a important role in mineral exploration. Satellite imagery is used to isolate potential ore bearing provinces based on the remote sensing model of knowledge </a:t>
            </a:r>
            <a:r>
              <a:rPr lang="en-US" sz="2800" dirty="0" smtClean="0"/>
              <a:t>metallogenic</a:t>
            </a:r>
            <a:r>
              <a:rPr lang="en-US" sz="2800" dirty="0" smtClean="0"/>
              <a:t> provinces.</a:t>
            </a:r>
          </a:p>
          <a:p>
            <a:r>
              <a:rPr lang="en-US" sz="2800" dirty="0" smtClean="0"/>
              <a:t>The use of RS can reduce to the cost of exploration by focusing more detailed ground based studies on areas that show more promise.</a:t>
            </a:r>
          </a:p>
          <a:p>
            <a:r>
              <a:rPr lang="en-US" sz="2800" dirty="0" smtClean="0"/>
              <a:t>Using RS technology,  exploration can cover large amounts of land surface and choose areas that require further detailed studies in shortest possible time.</a:t>
            </a:r>
          </a:p>
          <a:p>
            <a:endParaRPr 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4495800"/>
            <a:ext cx="7696200" cy="1828800"/>
          </a:xfrm>
        </p:spPr>
        <p:txBody>
          <a:bodyPr>
            <a:normAutofit fontScale="90000"/>
          </a:bodyPr>
          <a:lstStyle/>
          <a:p>
            <a:r>
              <a:rPr lang="en-US" dirty="0" smtClean="0"/>
              <a:t>Fig.7. Schematic showing alteration bleaching zone in the overlying </a:t>
            </a:r>
            <a:r>
              <a:rPr lang="en-US" dirty="0" err="1" smtClean="0"/>
              <a:t>Wingatestand</a:t>
            </a:r>
            <a:r>
              <a:rPr lang="en-US" dirty="0" smtClean="0"/>
              <a:t>-stone associated with the  uranium mineralization at depth, b false- color image of the Lisbon valley, generated from canonically transformed aerial scanner data. Red olive </a:t>
            </a:r>
            <a:r>
              <a:rPr lang="en-US" dirty="0" err="1" smtClean="0"/>
              <a:t>greeen</a:t>
            </a:r>
            <a:r>
              <a:rPr lang="en-US" dirty="0" smtClean="0"/>
              <a:t> color- bleached part of overlying Wingate formation; shades of grey and beige = unbleached Wingate Formation.(b </a:t>
            </a:r>
            <a:r>
              <a:rPr lang="en-US" dirty="0" err="1" smtClean="0"/>
              <a:t>Conel</a:t>
            </a:r>
            <a:r>
              <a:rPr lang="en-US" dirty="0" smtClean="0"/>
              <a:t> and Alley 1985)</a:t>
            </a:r>
            <a:endParaRPr lang="en-US" dirty="0"/>
          </a:p>
        </p:txBody>
      </p:sp>
      <p:pic>
        <p:nvPicPr>
          <p:cNvPr id="5" name="Picture Placeholder 4" descr="20161010-184843.jpg"/>
          <p:cNvPicPr>
            <a:picLocks noGrp="1" noChangeAspect="1"/>
          </p:cNvPicPr>
          <p:nvPr>
            <p:ph type="pic" idx="1"/>
          </p:nvPr>
        </p:nvPicPr>
        <p:blipFill>
          <a:blip r:embed="rId2"/>
          <a:srcRect l="9896" r="9896"/>
          <a:stretch>
            <a:fillRect/>
          </a:stretch>
        </p:blipFill>
        <p:spPr>
          <a:xfrm>
            <a:off x="838200" y="228600"/>
            <a:ext cx="7239000" cy="4114800"/>
          </a:xfr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20161010-191101_e001.jpg"/>
          <p:cNvPicPr>
            <a:picLocks noGrp="1" noChangeAspect="1"/>
          </p:cNvPicPr>
          <p:nvPr>
            <p:ph idx="1"/>
          </p:nvPr>
        </p:nvPicPr>
        <p:blipFill>
          <a:blip r:embed="rId2"/>
          <a:stretch>
            <a:fillRect/>
          </a:stretch>
        </p:blipFill>
        <p:spPr>
          <a:xfrm>
            <a:off x="3854450" y="1223169"/>
            <a:ext cx="4552950" cy="3952875"/>
          </a:xfrm>
        </p:spPr>
      </p:pic>
      <p:sp>
        <p:nvSpPr>
          <p:cNvPr id="4" name="Text Placeholder 3"/>
          <p:cNvSpPr>
            <a:spLocks noGrp="1"/>
          </p:cNvSpPr>
          <p:nvPr>
            <p:ph type="body" sz="half" idx="2"/>
          </p:nvPr>
        </p:nvSpPr>
        <p:spPr/>
        <p:txBody>
          <a:bodyPr>
            <a:noAutofit/>
          </a:bodyPr>
          <a:lstStyle/>
          <a:p>
            <a:r>
              <a:rPr lang="en-US" sz="1800" dirty="0" smtClean="0"/>
              <a:t>Fusion of 5m resolution IRS I c satellite image 25m LANDSAT TM satellite image.</a:t>
            </a:r>
          </a:p>
          <a:p>
            <a:r>
              <a:rPr lang="en-US" sz="1800" dirty="0" smtClean="0"/>
              <a:t>Image shows iron oxide and clay alteration minerals  in red and yellow respectively  within existing  open pit  working on Battle Mountain, Nevada.</a:t>
            </a:r>
          </a:p>
          <a:p>
            <a:r>
              <a:rPr lang="en-US" sz="1800" dirty="0" smtClean="0"/>
              <a:t>The 5m IRS I c satellite provides  the detailed topographic &amp; structural information while the LANDSAT  TM satellite provides  the alteration  mineral identification capability. </a:t>
            </a:r>
          </a:p>
          <a:p>
            <a:r>
              <a:rPr lang="en-US" sz="1800" dirty="0" smtClean="0"/>
              <a:t>  </a:t>
            </a:r>
            <a:endParaRPr lang="en-US" sz="180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Iron oxide &amp; clay dispersion in stream bed</a:t>
            </a:r>
            <a:endParaRPr lang="en-US" dirty="0"/>
          </a:p>
        </p:txBody>
      </p:sp>
      <p:pic>
        <p:nvPicPr>
          <p:cNvPr id="5" name="Content Placeholder 4" descr="20161010-194337_e001.jpg"/>
          <p:cNvPicPr>
            <a:picLocks noGrp="1" noChangeAspect="1"/>
          </p:cNvPicPr>
          <p:nvPr>
            <p:ph idx="1"/>
          </p:nvPr>
        </p:nvPicPr>
        <p:blipFill>
          <a:blip r:embed="rId2"/>
          <a:stretch>
            <a:fillRect/>
          </a:stretch>
        </p:blipFill>
        <p:spPr>
          <a:xfrm>
            <a:off x="4371333" y="273050"/>
            <a:ext cx="3519184" cy="5853113"/>
          </a:xfr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pPr>
              <a:buNone/>
            </a:pPr>
            <a:r>
              <a:rPr lang="en-US" dirty="0" err="1" smtClean="0"/>
              <a:t>Geobotany</a:t>
            </a:r>
            <a:r>
              <a:rPr lang="en-US" dirty="0" smtClean="0"/>
              <a:t> </a:t>
            </a:r>
          </a:p>
          <a:p>
            <a:r>
              <a:rPr lang="en-US" sz="2800" dirty="0" err="1" smtClean="0"/>
              <a:t>Geobotany</a:t>
            </a:r>
            <a:r>
              <a:rPr lang="en-US" sz="2800" dirty="0" smtClean="0"/>
              <a:t> has been defined as the study of plants as related specifically to their geologic environment which includes :</a:t>
            </a:r>
          </a:p>
          <a:p>
            <a:r>
              <a:rPr lang="en-US" sz="2800" dirty="0" smtClean="0"/>
              <a:t>Spatial distribution of plants  and plant communities as related to geology.</a:t>
            </a:r>
          </a:p>
          <a:p>
            <a:r>
              <a:rPr lang="en-US" sz="2800" dirty="0" smtClean="0"/>
              <a:t>Vegetation characteristics(physiology, morphology, anatomy, biochemistry) as related to geology</a:t>
            </a:r>
            <a:r>
              <a:rPr lang="en-US" dirty="0" smtClean="0"/>
              <a:t>.</a:t>
            </a:r>
          </a:p>
          <a:p>
            <a:endParaRPr lang="en-US"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609600"/>
            <a:ext cx="8229600" cy="5516563"/>
          </a:xfrm>
        </p:spPr>
        <p:txBody>
          <a:bodyPr>
            <a:normAutofit fontScale="92500" lnSpcReduction="10000"/>
          </a:bodyPr>
          <a:lstStyle/>
          <a:p>
            <a:pPr>
              <a:buNone/>
            </a:pPr>
            <a:r>
              <a:rPr lang="en-US" sz="3500" dirty="0" err="1" smtClean="0"/>
              <a:t>Geobotany</a:t>
            </a:r>
            <a:r>
              <a:rPr lang="en-US" sz="3500" dirty="0" smtClean="0"/>
              <a:t> </a:t>
            </a:r>
          </a:p>
          <a:p>
            <a:r>
              <a:rPr lang="en-US" dirty="0" smtClean="0"/>
              <a:t>Vegetation is often influenced by mineralization, </a:t>
            </a:r>
            <a:r>
              <a:rPr lang="en-US" dirty="0" err="1" smtClean="0"/>
              <a:t>lithology</a:t>
            </a:r>
            <a:r>
              <a:rPr lang="en-US" dirty="0" smtClean="0"/>
              <a:t>, and rock fracturing.</a:t>
            </a:r>
          </a:p>
          <a:p>
            <a:r>
              <a:rPr lang="en-US" dirty="0" smtClean="0"/>
              <a:t>Sites with high concentration of old mine tailings for lead, copper, zinc, nickel and other metals may develop unique floras because condition is toxic for most species.</a:t>
            </a:r>
          </a:p>
          <a:p>
            <a:r>
              <a:rPr lang="en-US" dirty="0" smtClean="0"/>
              <a:t>Naturally occurring saline or alkaline deposits and serpentine outcrops also develop unique floras.</a:t>
            </a:r>
          </a:p>
          <a:p>
            <a:r>
              <a:rPr lang="en-US" dirty="0" smtClean="0"/>
              <a:t>Leaf concentration of trace metals may indicate the composition of underlying soil and thus may be useful for mineral exploration.</a:t>
            </a:r>
            <a:endParaRPr lang="en-US"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4800600"/>
            <a:ext cx="7467600" cy="990600"/>
          </a:xfrm>
        </p:spPr>
        <p:txBody>
          <a:bodyPr>
            <a:normAutofit fontScale="90000"/>
          </a:bodyPr>
          <a:lstStyle/>
          <a:p>
            <a:r>
              <a:rPr lang="en-US" dirty="0" smtClean="0"/>
              <a:t>Fig.8. The concept of </a:t>
            </a:r>
            <a:r>
              <a:rPr lang="en-US" dirty="0" err="1" smtClean="0"/>
              <a:t>geobotanical</a:t>
            </a:r>
            <a:r>
              <a:rPr lang="en-US" dirty="0" smtClean="0"/>
              <a:t> guides, a vegetation </a:t>
            </a:r>
            <a:r>
              <a:rPr lang="en-US" dirty="0" err="1" smtClean="0"/>
              <a:t>bunding</a:t>
            </a:r>
            <a:r>
              <a:rPr lang="en-US" dirty="0" smtClean="0"/>
              <a:t>- the density of vegetation is related to </a:t>
            </a:r>
            <a:r>
              <a:rPr lang="en-US" dirty="0" err="1" smtClean="0"/>
              <a:t>lethology</a:t>
            </a:r>
            <a:r>
              <a:rPr lang="en-US" dirty="0" smtClean="0"/>
              <a:t>. B vegetation anomaly as related to the presence of toxic metals, the growth of trees is </a:t>
            </a:r>
            <a:r>
              <a:rPr lang="en-US" dirty="0" err="1" smtClean="0"/>
              <a:t>stuned</a:t>
            </a:r>
            <a:r>
              <a:rPr lang="en-US" dirty="0" smtClean="0"/>
              <a:t> by toxic metals in soil derived from the bed rock.</a:t>
            </a:r>
            <a:endParaRPr lang="en-US" dirty="0"/>
          </a:p>
        </p:txBody>
      </p:sp>
      <p:pic>
        <p:nvPicPr>
          <p:cNvPr id="5" name="Picture Placeholder 4" descr="20161010-212046_e001.jpg"/>
          <p:cNvPicPr>
            <a:picLocks noGrp="1" noChangeAspect="1"/>
          </p:cNvPicPr>
          <p:nvPr>
            <p:ph type="pic" idx="1"/>
          </p:nvPr>
        </p:nvPicPr>
        <p:blipFill>
          <a:blip r:embed="rId2"/>
          <a:srcRect l="1852" r="1852"/>
          <a:stretch>
            <a:fillRect/>
          </a:stretch>
        </p:blipFill>
        <p:spPr>
          <a:xfrm>
            <a:off x="1828800" y="533400"/>
            <a:ext cx="5486400" cy="4114800"/>
          </a:xfr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143000"/>
            <a:ext cx="4040188" cy="639762"/>
          </a:xfrm>
        </p:spPr>
        <p:txBody>
          <a:bodyPr>
            <a:normAutofit fontScale="92500"/>
          </a:bodyPr>
          <a:lstStyle/>
          <a:p>
            <a:r>
              <a:rPr lang="en-US" dirty="0" smtClean="0"/>
              <a:t>Hydrocarbon Exploration : Traps</a:t>
            </a:r>
            <a:endParaRPr lang="en-US" dirty="0"/>
          </a:p>
        </p:txBody>
      </p:sp>
      <p:sp>
        <p:nvSpPr>
          <p:cNvPr id="4" name="Content Placeholder 3"/>
          <p:cNvSpPr>
            <a:spLocks noGrp="1"/>
          </p:cNvSpPr>
          <p:nvPr>
            <p:ph sz="half" idx="2"/>
          </p:nvPr>
        </p:nvSpPr>
        <p:spPr/>
        <p:txBody>
          <a:bodyPr>
            <a:normAutofit fontScale="92500" lnSpcReduction="20000"/>
          </a:bodyPr>
          <a:lstStyle/>
          <a:p>
            <a:r>
              <a:rPr lang="en-US" dirty="0" smtClean="0"/>
              <a:t>Fig.9. Illustration of various types of traps favorable for the accumulation of oil and gas: a) anticline, b) fault, c) </a:t>
            </a:r>
            <a:r>
              <a:rPr lang="en-US" dirty="0" err="1" smtClean="0"/>
              <a:t>stratigraphic</a:t>
            </a:r>
            <a:r>
              <a:rPr lang="en-US" dirty="0" smtClean="0"/>
              <a:t>, d) crystalline basement rocks and e) salt dome. Notice that traps of (types a , b, and c sometimes also type d) have an influence on the type of rocks exposed at the surface. </a:t>
            </a:r>
            <a:r>
              <a:rPr lang="en-US" dirty="0" err="1" smtClean="0"/>
              <a:t>Strategraphic</a:t>
            </a:r>
            <a:r>
              <a:rPr lang="en-US" dirty="0" smtClean="0"/>
              <a:t> trap type c do not influence the types of rocks exposed at the surface .</a:t>
            </a:r>
            <a:endParaRPr lang="en-US" dirty="0"/>
          </a:p>
        </p:txBody>
      </p:sp>
      <p:sp>
        <p:nvSpPr>
          <p:cNvPr id="5" name="Text Placeholder 4"/>
          <p:cNvSpPr>
            <a:spLocks noGrp="1"/>
          </p:cNvSpPr>
          <p:nvPr>
            <p:ph type="body" sz="quarter" idx="3"/>
          </p:nvPr>
        </p:nvSpPr>
        <p:spPr/>
        <p:txBody>
          <a:bodyPr/>
          <a:lstStyle/>
          <a:p>
            <a:endParaRPr lang="en-US"/>
          </a:p>
        </p:txBody>
      </p:sp>
      <p:pic>
        <p:nvPicPr>
          <p:cNvPr id="7" name="Content Placeholder 6" descr="20161010-214142_e001.jpg"/>
          <p:cNvPicPr>
            <a:picLocks noGrp="1" noChangeAspect="1"/>
          </p:cNvPicPr>
          <p:nvPr>
            <p:ph sz="quarter" idx="4"/>
          </p:nvPr>
        </p:nvPicPr>
        <p:blipFill>
          <a:blip r:embed="rId2"/>
          <a:stretch>
            <a:fillRect/>
          </a:stretch>
        </p:blipFill>
        <p:spPr>
          <a:xfrm>
            <a:off x="4645025" y="1524000"/>
            <a:ext cx="4041775" cy="4648200"/>
          </a:xfr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4800600"/>
            <a:ext cx="8229600" cy="1295400"/>
          </a:xfrm>
        </p:spPr>
        <p:txBody>
          <a:bodyPr>
            <a:normAutofit fontScale="90000"/>
          </a:bodyPr>
          <a:lstStyle/>
          <a:p>
            <a:r>
              <a:rPr lang="en-US" dirty="0" smtClean="0"/>
              <a:t>Fig.10. A drainage pattern making the </a:t>
            </a:r>
            <a:r>
              <a:rPr lang="en-US" dirty="0" err="1" smtClean="0"/>
              <a:t>Banskadi</a:t>
            </a:r>
            <a:r>
              <a:rPr lang="en-US" dirty="0" smtClean="0"/>
              <a:t> anomaly, about 20km in diameter(printed black and white from </a:t>
            </a:r>
            <a:r>
              <a:rPr lang="en-US" dirty="0" err="1" smtClean="0"/>
              <a:t>landsat</a:t>
            </a:r>
            <a:r>
              <a:rPr lang="en-US" dirty="0" smtClean="0"/>
              <a:t> MMS standard FCC); interpretation showing the anomaly in relation to other field mapped geological features in area. Based on the </a:t>
            </a:r>
            <a:r>
              <a:rPr lang="en-US" dirty="0" err="1" smtClean="0"/>
              <a:t>landsat</a:t>
            </a:r>
            <a:r>
              <a:rPr lang="en-US" dirty="0" smtClean="0"/>
              <a:t> anomaly, further investigations are carried out; the structure is yielding hydrocarbon gas.</a:t>
            </a:r>
            <a:endParaRPr lang="en-US" dirty="0"/>
          </a:p>
        </p:txBody>
      </p:sp>
      <p:pic>
        <p:nvPicPr>
          <p:cNvPr id="5" name="Picture Placeholder 4" descr="20161010-235858_e001.jpg"/>
          <p:cNvPicPr>
            <a:picLocks noGrp="1" noChangeAspect="1"/>
          </p:cNvPicPr>
          <p:nvPr>
            <p:ph type="pic" idx="1"/>
          </p:nvPr>
        </p:nvPicPr>
        <p:blipFill>
          <a:blip r:embed="rId2"/>
          <a:srcRect l="13067" r="13067"/>
          <a:stretch>
            <a:fillRect/>
          </a:stretch>
        </p:blipFill>
        <p:spPr>
          <a:xfrm>
            <a:off x="874712" y="228600"/>
            <a:ext cx="7202488" cy="4419600"/>
          </a:xfr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0" y="5105400"/>
            <a:ext cx="5486400" cy="566738"/>
          </a:xfrm>
        </p:spPr>
        <p:txBody>
          <a:bodyPr>
            <a:normAutofit fontScale="90000"/>
          </a:bodyPr>
          <a:lstStyle/>
          <a:p>
            <a:r>
              <a:rPr lang="en-US" dirty="0" smtClean="0"/>
              <a:t>Fig.11. </a:t>
            </a:r>
            <a:r>
              <a:rPr lang="en-US" dirty="0" err="1" smtClean="0"/>
              <a:t>Landsat</a:t>
            </a:r>
            <a:r>
              <a:rPr lang="en-US" dirty="0" smtClean="0"/>
              <a:t> lineaments and distribution of oil and gas fields in part of Colorado, USA(After Saunders et al, in </a:t>
            </a:r>
            <a:r>
              <a:rPr lang="en-US" dirty="0" err="1" smtClean="0"/>
              <a:t>Hallbouty</a:t>
            </a:r>
            <a:r>
              <a:rPr lang="en-US" dirty="0" smtClean="0"/>
              <a:t> 1976) </a:t>
            </a:r>
            <a:endParaRPr lang="en-US" dirty="0"/>
          </a:p>
        </p:txBody>
      </p:sp>
      <p:pic>
        <p:nvPicPr>
          <p:cNvPr id="5" name="Picture Placeholder 4" descr="20161011-000038.jpg"/>
          <p:cNvPicPr>
            <a:picLocks noGrp="1" noChangeAspect="1"/>
          </p:cNvPicPr>
          <p:nvPr>
            <p:ph type="pic" idx="1"/>
          </p:nvPr>
        </p:nvPicPr>
        <p:blipFill>
          <a:blip r:embed="rId2" cstate="print"/>
          <a:srcRect l="9896" r="9896"/>
          <a:stretch>
            <a:fillRect/>
          </a:stretch>
        </p:blipFill>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20161011-203716_e001.jpg"/>
          <p:cNvPicPr>
            <a:picLocks noGrp="1" noChangeAspect="1"/>
          </p:cNvPicPr>
          <p:nvPr>
            <p:ph idx="1"/>
          </p:nvPr>
        </p:nvPicPr>
        <p:blipFill>
          <a:blip r:embed="rId2"/>
          <a:stretch>
            <a:fillRect/>
          </a:stretch>
        </p:blipFill>
        <p:spPr>
          <a:xfrm>
            <a:off x="1500187" y="1724819"/>
            <a:ext cx="6143625" cy="4276725"/>
          </a:xfr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p:spPr>
        <p:txBody>
          <a:bodyPr>
            <a:normAutofit fontScale="90000"/>
          </a:bodyPr>
          <a:lstStyle/>
          <a:p>
            <a:r>
              <a:rPr lang="en-US" dirty="0" smtClean="0"/>
              <a:t>Stages of mineral exploration</a:t>
            </a:r>
            <a:endParaRPr lang="en-US" dirty="0"/>
          </a:p>
        </p:txBody>
      </p:sp>
      <p:sp>
        <p:nvSpPr>
          <p:cNvPr id="3" name="Content Placeholder 2"/>
          <p:cNvSpPr>
            <a:spLocks noGrp="1"/>
          </p:cNvSpPr>
          <p:nvPr>
            <p:ph idx="1"/>
          </p:nvPr>
        </p:nvSpPr>
        <p:spPr>
          <a:xfrm>
            <a:off x="457200" y="1066800"/>
            <a:ext cx="8229600" cy="5059363"/>
          </a:xfrm>
        </p:spPr>
        <p:txBody>
          <a:bodyPr>
            <a:normAutofit fontScale="92500"/>
          </a:bodyPr>
          <a:lstStyle/>
          <a:p>
            <a:pPr>
              <a:buNone/>
            </a:pPr>
            <a:r>
              <a:rPr lang="en-US" dirty="0" smtClean="0"/>
              <a:t>There are generally 4 stages to a RS exploration programme</a:t>
            </a:r>
          </a:p>
          <a:p>
            <a:r>
              <a:rPr lang="en-US" sz="2400" dirty="0" smtClean="0"/>
              <a:t>1 Regional overview and reconnaissance- This stage is characterized by prospecting on a scale of 1:500000 to define project area.</a:t>
            </a:r>
          </a:p>
          <a:p>
            <a:r>
              <a:rPr lang="en-US" sz="2400" dirty="0" smtClean="0"/>
              <a:t>2 Preliminary Inventigation- this stage includes surface  geological mapping based on the remotely sensed image. </a:t>
            </a:r>
            <a:r>
              <a:rPr lang="en-US" sz="2400" dirty="0"/>
              <a:t>s</a:t>
            </a:r>
            <a:r>
              <a:rPr lang="en-US" sz="2400" dirty="0" smtClean="0"/>
              <a:t>ite for geophysical &amp; geochemical exploration are identified and a GIS database is created.</a:t>
            </a:r>
          </a:p>
          <a:p>
            <a:r>
              <a:rPr lang="en-US" sz="2400" dirty="0" smtClean="0"/>
              <a:t>3 Detailed surface and sub surface exploration- GIS based image processing techniques are further refined for  greater detail</a:t>
            </a:r>
          </a:p>
          <a:p>
            <a:r>
              <a:rPr lang="en-US" sz="2400" dirty="0" smtClean="0"/>
              <a:t>4 Detailed sub surface exploration-This defines mineral exploration at depth by airborne or surface geophysical surveys and drilling</a:t>
            </a:r>
          </a:p>
          <a:p>
            <a:endParaRPr lang="en-US" dirty="0" smtClean="0"/>
          </a:p>
          <a:p>
            <a:endParaRPr lang="en-US"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half" idx="2"/>
          </p:nvPr>
        </p:nvSpPr>
        <p:spPr/>
        <p:txBody>
          <a:bodyPr/>
          <a:lstStyle/>
          <a:p>
            <a:endParaRPr lang="en-US" dirty="0"/>
          </a:p>
        </p:txBody>
      </p:sp>
      <p:pic>
        <p:nvPicPr>
          <p:cNvPr id="13" name="Picture Placeholder 12" descr="20161011-205800_e001.jpg"/>
          <p:cNvPicPr>
            <a:picLocks noGrp="1" noChangeAspect="1"/>
          </p:cNvPicPr>
          <p:nvPr>
            <p:ph type="pic" idx="1"/>
          </p:nvPr>
        </p:nvPicPr>
        <p:blipFill>
          <a:blip r:embed="rId2"/>
          <a:srcRect t="11303" b="11303"/>
          <a:stretch>
            <a:fillRect/>
          </a:stretch>
        </p:blipFill>
        <p:spPr>
          <a:xfrm>
            <a:off x="1752600" y="685801"/>
            <a:ext cx="5562600" cy="5639857"/>
          </a:xfr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Satellite data products used</a:t>
            </a:r>
            <a:endParaRPr lang="en-US" dirty="0"/>
          </a:p>
        </p:txBody>
      </p:sp>
      <p:sp>
        <p:nvSpPr>
          <p:cNvPr id="3" name="Content Placeholder 2"/>
          <p:cNvSpPr>
            <a:spLocks noGrp="1"/>
          </p:cNvSpPr>
          <p:nvPr>
            <p:ph idx="1"/>
          </p:nvPr>
        </p:nvSpPr>
        <p:spPr/>
        <p:txBody>
          <a:bodyPr>
            <a:normAutofit fontScale="92500" lnSpcReduction="10000"/>
          </a:bodyPr>
          <a:lstStyle/>
          <a:p>
            <a:pPr>
              <a:buNone/>
            </a:pPr>
            <a:r>
              <a:rPr lang="en-US" dirty="0" smtClean="0"/>
              <a:t>Optical </a:t>
            </a:r>
          </a:p>
          <a:p>
            <a:pPr>
              <a:buNone/>
            </a:pPr>
            <a:r>
              <a:rPr lang="en-US" dirty="0" smtClean="0"/>
              <a:t>IRS-LISS-II FCC(432) on 1:125,000</a:t>
            </a:r>
          </a:p>
          <a:p>
            <a:pPr>
              <a:buNone/>
            </a:pPr>
            <a:r>
              <a:rPr lang="en-US" dirty="0" smtClean="0"/>
              <a:t>IRS-LISS-II FCC(432) on 1:50,000 and digital data</a:t>
            </a:r>
          </a:p>
          <a:p>
            <a:pPr>
              <a:buNone/>
            </a:pPr>
            <a:r>
              <a:rPr lang="en-US" dirty="0" smtClean="0"/>
              <a:t>LANDSAT-5 TM FCC(754) 1:50,000 and digital data</a:t>
            </a:r>
          </a:p>
          <a:p>
            <a:pPr>
              <a:buNone/>
            </a:pPr>
            <a:r>
              <a:rPr lang="en-US" dirty="0" smtClean="0"/>
              <a:t>Microwave </a:t>
            </a:r>
          </a:p>
          <a:p>
            <a:pPr>
              <a:buNone/>
            </a:pPr>
            <a:r>
              <a:rPr lang="en-US" dirty="0" smtClean="0"/>
              <a:t>ERS-1-SAR descending node image on 1:125,000</a:t>
            </a:r>
          </a:p>
          <a:p>
            <a:pPr>
              <a:buNone/>
            </a:pPr>
            <a:r>
              <a:rPr lang="en-US" dirty="0" smtClean="0"/>
              <a:t>ERS-1-SAR descending node digital data for 3 different dates(15.04.92, 11.11.92 and 16.12.92)</a:t>
            </a:r>
          </a:p>
          <a:p>
            <a:pPr>
              <a:buNone/>
            </a:pPr>
            <a:r>
              <a:rPr lang="en-US" dirty="0" smtClean="0"/>
              <a:t>Ers-1-SAR ascending node digital data</a:t>
            </a:r>
            <a:endParaRPr lang="en-US"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563562"/>
          </a:xfrm>
        </p:spPr>
        <p:txBody>
          <a:bodyPr>
            <a:normAutofit fontScale="90000"/>
          </a:bodyPr>
          <a:lstStyle/>
          <a:p>
            <a:r>
              <a:rPr lang="en-US" dirty="0" smtClean="0"/>
              <a:t>Digital image processing results</a:t>
            </a:r>
            <a:endParaRPr lang="en-US" dirty="0"/>
          </a:p>
        </p:txBody>
      </p:sp>
      <p:graphicFrame>
        <p:nvGraphicFramePr>
          <p:cNvPr id="4" name="Content Placeholder 3"/>
          <p:cNvGraphicFramePr>
            <a:graphicFrameLocks noGrp="1"/>
          </p:cNvGraphicFramePr>
          <p:nvPr>
            <p:ph idx="1"/>
          </p:nvPr>
        </p:nvGraphicFramePr>
        <p:xfrm>
          <a:off x="533400" y="609601"/>
          <a:ext cx="8229600" cy="6248401"/>
        </p:xfrm>
        <a:graphic>
          <a:graphicData uri="http://schemas.openxmlformats.org/drawingml/2006/table">
            <a:tbl>
              <a:tblPr firstRow="1" bandRow="1">
                <a:tableStyleId>{5C22544A-7EE6-4342-B048-85BDC9FD1C3A}</a:tableStyleId>
              </a:tblPr>
              <a:tblGrid>
                <a:gridCol w="4114800"/>
                <a:gridCol w="4114800"/>
              </a:tblGrid>
              <a:tr h="709746">
                <a:tc>
                  <a:txBody>
                    <a:bodyPr/>
                    <a:lstStyle/>
                    <a:p>
                      <a:r>
                        <a:rPr lang="en-US" dirty="0" smtClean="0"/>
                        <a:t>Digital image processing and band combination</a:t>
                      </a:r>
                      <a:endParaRPr lang="en-US" dirty="0"/>
                    </a:p>
                  </a:txBody>
                  <a:tcPr>
                    <a:solidFill>
                      <a:schemeClr val="tx1"/>
                    </a:solidFill>
                  </a:tcPr>
                </a:tc>
                <a:tc>
                  <a:txBody>
                    <a:bodyPr/>
                    <a:lstStyle/>
                    <a:p>
                      <a:r>
                        <a:rPr lang="en-US" dirty="0" smtClean="0"/>
                        <a:t>Highlighted</a:t>
                      </a:r>
                      <a:r>
                        <a:rPr lang="en-US" baseline="0" dirty="0" smtClean="0"/>
                        <a:t> features</a:t>
                      </a:r>
                      <a:endParaRPr lang="en-US" dirty="0"/>
                    </a:p>
                  </a:txBody>
                  <a:tcPr>
                    <a:solidFill>
                      <a:schemeClr val="tx1"/>
                    </a:solidFill>
                  </a:tcPr>
                </a:tc>
              </a:tr>
              <a:tr h="1013923">
                <a:tc>
                  <a:txBody>
                    <a:bodyPr/>
                    <a:lstStyle/>
                    <a:p>
                      <a:r>
                        <a:rPr lang="en-US" dirty="0" smtClean="0"/>
                        <a:t>ERS-1 SAR             15.04 .92 R</a:t>
                      </a:r>
                    </a:p>
                    <a:p>
                      <a:r>
                        <a:rPr lang="en-US" dirty="0" smtClean="0"/>
                        <a:t>Temporal FCC       16.12.92 G</a:t>
                      </a:r>
                    </a:p>
                    <a:p>
                      <a:r>
                        <a:rPr lang="en-US" dirty="0" smtClean="0"/>
                        <a:t>                               11.11.92 B</a:t>
                      </a:r>
                      <a:endParaRPr lang="en-US" dirty="0"/>
                    </a:p>
                  </a:txBody>
                  <a:tcPr/>
                </a:tc>
                <a:tc>
                  <a:txBody>
                    <a:bodyPr/>
                    <a:lstStyle/>
                    <a:p>
                      <a:r>
                        <a:rPr lang="en-US" dirty="0" smtClean="0"/>
                        <a:t>Highlights structure</a:t>
                      </a:r>
                      <a:r>
                        <a:rPr lang="en-US" baseline="0" dirty="0" smtClean="0"/>
                        <a:t> and major litho-units</a:t>
                      </a:r>
                      <a:endParaRPr lang="en-US" dirty="0"/>
                    </a:p>
                  </a:txBody>
                  <a:tcPr/>
                </a:tc>
              </a:tr>
              <a:tr h="709746">
                <a:tc>
                  <a:txBody>
                    <a:bodyPr/>
                    <a:lstStyle/>
                    <a:p>
                      <a:r>
                        <a:rPr lang="en-US" dirty="0" smtClean="0"/>
                        <a:t>ERS-1 SAR KL Transformation of temporal</a:t>
                      </a:r>
                      <a:r>
                        <a:rPr lang="en-US" baseline="0" dirty="0" smtClean="0"/>
                        <a:t> data</a:t>
                      </a:r>
                      <a:endParaRPr lang="en-US" dirty="0"/>
                    </a:p>
                  </a:txBody>
                  <a:tcPr/>
                </a:tc>
                <a:tc>
                  <a:txBody>
                    <a:bodyPr/>
                    <a:lstStyle/>
                    <a:p>
                      <a:r>
                        <a:rPr lang="en-US" dirty="0" smtClean="0"/>
                        <a:t>Reduce speckles</a:t>
                      </a:r>
                      <a:r>
                        <a:rPr lang="en-US" baseline="0" dirty="0" smtClean="0"/>
                        <a:t> highlights topographic detail in KL-1 image</a:t>
                      </a:r>
                      <a:endParaRPr lang="en-US" dirty="0"/>
                    </a:p>
                  </a:txBody>
                  <a:tcPr/>
                </a:tc>
              </a:tr>
              <a:tr h="709746">
                <a:tc>
                  <a:txBody>
                    <a:bodyPr/>
                    <a:lstStyle/>
                    <a:p>
                      <a:r>
                        <a:rPr lang="en-US" dirty="0" smtClean="0"/>
                        <a:t>HIS Transformation of TM234</a:t>
                      </a:r>
                      <a:r>
                        <a:rPr lang="en-US" baseline="0" dirty="0" smtClean="0"/>
                        <a:t> and Intensity is replaced by SAR-KL</a:t>
                      </a:r>
                      <a:endParaRPr lang="en-US" dirty="0"/>
                    </a:p>
                  </a:txBody>
                  <a:tcPr/>
                </a:tc>
                <a:tc>
                  <a:txBody>
                    <a:bodyPr/>
                    <a:lstStyle/>
                    <a:p>
                      <a:r>
                        <a:rPr lang="en-US" dirty="0" smtClean="0"/>
                        <a:t>Structure, mining and topographic details with surface cover</a:t>
                      </a:r>
                      <a:endParaRPr lang="en-US" dirty="0"/>
                    </a:p>
                  </a:txBody>
                  <a:tcPr/>
                </a:tc>
              </a:tr>
              <a:tr h="709746">
                <a:tc>
                  <a:txBody>
                    <a:bodyPr/>
                    <a:lstStyle/>
                    <a:p>
                      <a:r>
                        <a:rPr lang="en-US" dirty="0" smtClean="0"/>
                        <a:t>ERS-1-SAR FCC with</a:t>
                      </a:r>
                      <a:r>
                        <a:rPr lang="en-US" baseline="0" dirty="0" smtClean="0"/>
                        <a:t> 2 date data and compliment of SAR-KL</a:t>
                      </a:r>
                      <a:endParaRPr lang="en-US" dirty="0"/>
                    </a:p>
                  </a:txBody>
                  <a:tcPr/>
                </a:tc>
                <a:tc>
                  <a:txBody>
                    <a:bodyPr/>
                    <a:lstStyle/>
                    <a:p>
                      <a:r>
                        <a:rPr lang="en-US" dirty="0" smtClean="0"/>
                        <a:t>Structural details are more clear and </a:t>
                      </a:r>
                      <a:r>
                        <a:rPr lang="en-US" dirty="0" err="1" smtClean="0"/>
                        <a:t>mapable</a:t>
                      </a:r>
                      <a:r>
                        <a:rPr lang="en-US" dirty="0" smtClean="0"/>
                        <a:t> </a:t>
                      </a:r>
                      <a:endParaRPr lang="en-US" dirty="0"/>
                    </a:p>
                  </a:txBody>
                  <a:tcPr/>
                </a:tc>
              </a:tr>
              <a:tr h="1013923">
                <a:tc>
                  <a:txBody>
                    <a:bodyPr/>
                    <a:lstStyle/>
                    <a:p>
                      <a:r>
                        <a:rPr lang="en-US" dirty="0" smtClean="0"/>
                        <a:t>TM FCC 754</a:t>
                      </a:r>
                      <a:endParaRPr lang="en-US" dirty="0"/>
                    </a:p>
                  </a:txBody>
                  <a:tcPr/>
                </a:tc>
                <a:tc>
                  <a:txBody>
                    <a:bodyPr/>
                    <a:lstStyle/>
                    <a:p>
                      <a:r>
                        <a:rPr lang="en-US" dirty="0" smtClean="0"/>
                        <a:t>Differentiate lava from shale</a:t>
                      </a:r>
                      <a:r>
                        <a:rPr lang="en-US" baseline="0" dirty="0" smtClean="0"/>
                        <a:t> and highlights mining status in the region . Good for </a:t>
                      </a:r>
                      <a:r>
                        <a:rPr lang="en-US" baseline="0" dirty="0" err="1" smtClean="0"/>
                        <a:t>lithological</a:t>
                      </a:r>
                      <a:r>
                        <a:rPr lang="en-US" baseline="0" dirty="0" smtClean="0"/>
                        <a:t> interpretation</a:t>
                      </a:r>
                      <a:endParaRPr lang="en-US" dirty="0"/>
                    </a:p>
                  </a:txBody>
                  <a:tcPr/>
                </a:tc>
              </a:tr>
              <a:tr h="671825">
                <a:tc>
                  <a:txBody>
                    <a:bodyPr/>
                    <a:lstStyle/>
                    <a:p>
                      <a:r>
                        <a:rPr lang="en-US" dirty="0" smtClean="0"/>
                        <a:t>TM 6/5 and</a:t>
                      </a:r>
                      <a:r>
                        <a:rPr lang="en-US" baseline="0" dirty="0" smtClean="0"/>
                        <a:t> SAR-KLI</a:t>
                      </a:r>
                      <a:endParaRPr lang="en-US" dirty="0"/>
                    </a:p>
                  </a:txBody>
                  <a:tcPr/>
                </a:tc>
                <a:tc>
                  <a:txBody>
                    <a:bodyPr/>
                    <a:lstStyle/>
                    <a:p>
                      <a:r>
                        <a:rPr lang="en-US" dirty="0" smtClean="0"/>
                        <a:t>Surface cover and mining</a:t>
                      </a:r>
                      <a:r>
                        <a:rPr lang="en-US" baseline="0" dirty="0" smtClean="0"/>
                        <a:t> with topographical details</a:t>
                      </a:r>
                      <a:endParaRPr lang="en-US" dirty="0"/>
                    </a:p>
                  </a:txBody>
                  <a:tcPr/>
                </a:tc>
              </a:tr>
              <a:tr h="709746">
                <a:tc>
                  <a:txBody>
                    <a:bodyPr/>
                    <a:lstStyle/>
                    <a:p>
                      <a:r>
                        <a:rPr lang="en-US" dirty="0" smtClean="0"/>
                        <a:t>TM 3/4</a:t>
                      </a:r>
                      <a:r>
                        <a:rPr lang="en-US" baseline="0" dirty="0" smtClean="0"/>
                        <a:t> 5/2 3/2</a:t>
                      </a:r>
                      <a:endParaRPr lang="en-US" dirty="0"/>
                    </a:p>
                  </a:txBody>
                  <a:tcPr/>
                </a:tc>
                <a:tc>
                  <a:txBody>
                    <a:bodyPr/>
                    <a:lstStyle/>
                    <a:p>
                      <a:r>
                        <a:rPr lang="en-US" dirty="0" smtClean="0"/>
                        <a:t>Highlights</a:t>
                      </a:r>
                      <a:r>
                        <a:rPr lang="en-US" baseline="0" dirty="0" smtClean="0"/>
                        <a:t> Fe and </a:t>
                      </a:r>
                      <a:r>
                        <a:rPr lang="en-US" baseline="0" dirty="0" err="1" smtClean="0"/>
                        <a:t>Mn</a:t>
                      </a:r>
                      <a:r>
                        <a:rPr lang="en-US" baseline="0" dirty="0" smtClean="0"/>
                        <a:t> mines and lateritic cover</a:t>
                      </a:r>
                      <a:endParaRPr lang="en-US" dirty="0"/>
                    </a:p>
                  </a:txBody>
                  <a:tcPr/>
                </a:tc>
              </a:tr>
            </a:tbl>
          </a:graphicData>
        </a:graphic>
      </p:graphicFrame>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Grp="1" noChangeAspect="1" noChangeArrowheads="1"/>
          </p:cNvPicPr>
          <p:nvPr>
            <p:ph idx="1"/>
          </p:nvPr>
        </p:nvPicPr>
        <p:blipFill>
          <a:blip r:embed="rId2"/>
          <a:srcRect/>
          <a:stretch>
            <a:fillRect/>
          </a:stretch>
        </p:blipFill>
        <p:spPr bwMode="auto">
          <a:xfrm>
            <a:off x="810160" y="838200"/>
            <a:ext cx="7523679" cy="5287963"/>
          </a:xfrm>
          <a:prstGeom prst="rect">
            <a:avLst/>
          </a:prstGeom>
          <a:noFill/>
          <a:ln w="9525">
            <a:noFill/>
            <a:miter lim="800000"/>
            <a:headEnd/>
            <a:tailEnd/>
          </a:ln>
          <a:effectLst/>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2050" name="Picture 2"/>
          <p:cNvPicPr>
            <a:picLocks noGrp="1" noChangeAspect="1" noChangeArrowheads="1"/>
          </p:cNvPicPr>
          <p:nvPr>
            <p:ph idx="1"/>
          </p:nvPr>
        </p:nvPicPr>
        <p:blipFill>
          <a:blip r:embed="rId2" cstate="print"/>
          <a:srcRect/>
          <a:stretch>
            <a:fillRect/>
          </a:stretch>
        </p:blipFill>
        <p:spPr bwMode="auto">
          <a:xfrm>
            <a:off x="810160" y="1600200"/>
            <a:ext cx="7523679" cy="4525963"/>
          </a:xfrm>
          <a:prstGeom prst="rect">
            <a:avLst/>
          </a:prstGeom>
          <a:noFill/>
          <a:ln w="9525">
            <a:noFill/>
            <a:miter lim="800000"/>
            <a:headEnd/>
            <a:tailEnd/>
          </a:ln>
          <a:effectLst/>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3074" name="Picture 2"/>
          <p:cNvPicPr>
            <a:picLocks noGrp="1" noChangeAspect="1" noChangeArrowheads="1"/>
          </p:cNvPicPr>
          <p:nvPr>
            <p:ph idx="1"/>
          </p:nvPr>
        </p:nvPicPr>
        <p:blipFill>
          <a:blip r:embed="rId2" cstate="print"/>
          <a:srcRect/>
          <a:stretch>
            <a:fillRect/>
          </a:stretch>
        </p:blipFill>
        <p:spPr bwMode="auto">
          <a:xfrm>
            <a:off x="810160" y="1600200"/>
            <a:ext cx="7523679" cy="4525963"/>
          </a:xfrm>
          <a:prstGeom prst="rect">
            <a:avLst/>
          </a:prstGeom>
          <a:noFill/>
          <a:ln w="9525">
            <a:noFill/>
            <a:miter lim="800000"/>
            <a:headEnd/>
            <a:tailEnd/>
          </a:ln>
          <a:effectLst/>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098" name="Picture 2"/>
          <p:cNvPicPr>
            <a:picLocks noGrp="1" noChangeAspect="1" noChangeArrowheads="1"/>
          </p:cNvPicPr>
          <p:nvPr>
            <p:ph idx="1"/>
          </p:nvPr>
        </p:nvPicPr>
        <p:blipFill>
          <a:blip r:embed="rId2" cstate="print"/>
          <a:srcRect/>
          <a:stretch>
            <a:fillRect/>
          </a:stretch>
        </p:blipFill>
        <p:spPr bwMode="auto">
          <a:xfrm>
            <a:off x="810160" y="1600200"/>
            <a:ext cx="7523679" cy="4525963"/>
          </a:xfrm>
          <a:prstGeom prst="rect">
            <a:avLst/>
          </a:prstGeom>
          <a:noFill/>
          <a:ln w="9525">
            <a:noFill/>
            <a:miter lim="800000"/>
            <a:headEnd/>
            <a:tailEnd/>
          </a:ln>
          <a:effectLst/>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5122" name="Picture 2" descr="C:\Users\The Great\Pictures\20161011-000742.jpg"/>
          <p:cNvPicPr>
            <a:picLocks noGrp="1" noChangeAspect="1" noChangeArrowheads="1"/>
          </p:cNvPicPr>
          <p:nvPr>
            <p:ph idx="1"/>
          </p:nvPr>
        </p:nvPicPr>
        <p:blipFill>
          <a:blip r:embed="rId2" cstate="print"/>
          <a:srcRect/>
          <a:stretch>
            <a:fillRect/>
          </a:stretch>
        </p:blipFill>
        <p:spPr bwMode="auto">
          <a:xfrm>
            <a:off x="810160" y="1600200"/>
            <a:ext cx="7523679" cy="4525963"/>
          </a:xfrm>
          <a:prstGeom prst="rect">
            <a:avLst/>
          </a:prstGeom>
          <a:noFill/>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GIS: Data integration for mineral exploration</a:t>
            </a:r>
            <a:endParaRPr lang="en-US" dirty="0"/>
          </a:p>
        </p:txBody>
      </p:sp>
      <p:pic>
        <p:nvPicPr>
          <p:cNvPr id="5" name="Content Placeholder 4" descr="20161011-000820.jpg"/>
          <p:cNvPicPr>
            <a:picLocks noGrp="1" noChangeAspect="1"/>
          </p:cNvPicPr>
          <p:nvPr>
            <p:ph sz="half" idx="1"/>
          </p:nvPr>
        </p:nvPicPr>
        <p:blipFill>
          <a:blip r:embed="rId2" cstate="print"/>
          <a:stretch>
            <a:fillRect/>
          </a:stretch>
        </p:blipFill>
        <p:spPr>
          <a:xfrm>
            <a:off x="304800" y="1905000"/>
            <a:ext cx="4038600" cy="4495800"/>
          </a:xfrm>
        </p:spPr>
      </p:pic>
      <p:pic>
        <p:nvPicPr>
          <p:cNvPr id="6146" name="Picture 2"/>
          <p:cNvPicPr>
            <a:picLocks noGrp="1" noChangeAspect="1" noChangeArrowheads="1"/>
          </p:cNvPicPr>
          <p:nvPr>
            <p:ph sz="half" idx="2"/>
          </p:nvPr>
        </p:nvPicPr>
        <p:blipFill>
          <a:blip r:embed="rId3"/>
          <a:srcRect/>
          <a:stretch>
            <a:fillRect/>
          </a:stretch>
        </p:blipFill>
        <p:spPr bwMode="auto">
          <a:xfrm>
            <a:off x="4648200" y="1981200"/>
            <a:ext cx="4038600" cy="4495800"/>
          </a:xfrm>
          <a:prstGeom prst="rect">
            <a:avLst/>
          </a:prstGeom>
          <a:noFill/>
          <a:ln w="9525">
            <a:noFill/>
            <a:miter lim="800000"/>
            <a:headEnd/>
            <a:tailEnd/>
          </a:ln>
          <a:effectLst/>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3" name="Content Placeholder 2"/>
          <p:cNvSpPr>
            <a:spLocks noGrp="1"/>
          </p:cNvSpPr>
          <p:nvPr>
            <p:ph idx="1"/>
          </p:nvPr>
        </p:nvSpPr>
        <p:spPr>
          <a:xfrm>
            <a:off x="457200" y="1524000"/>
            <a:ext cx="8229600" cy="4525963"/>
          </a:xfrm>
        </p:spPr>
        <p:txBody>
          <a:bodyPr>
            <a:normAutofit fontScale="77500" lnSpcReduction="20000"/>
          </a:bodyPr>
          <a:lstStyle/>
          <a:p>
            <a:pPr marL="0" indent="0">
              <a:buNone/>
            </a:pPr>
            <a:r>
              <a:rPr lang="en-US" dirty="0" smtClean="0"/>
              <a:t>GIS is a set of computer based systems for managing geographic data and using these data to solve spatial problems. And it is helpful in </a:t>
            </a:r>
            <a:r>
              <a:rPr lang="en-US" dirty="0" smtClean="0"/>
              <a:t>integrating  </a:t>
            </a:r>
            <a:r>
              <a:rPr lang="en-US" dirty="0" smtClean="0"/>
              <a:t>geological database for mineral exploration.</a:t>
            </a:r>
          </a:p>
          <a:p>
            <a:pPr marL="0" indent="0">
              <a:buNone/>
            </a:pPr>
            <a:r>
              <a:rPr lang="en-US" dirty="0" smtClean="0"/>
              <a:t>The process of mineral exploration composed of several stages which starts with small scale and develops into large scale.</a:t>
            </a:r>
          </a:p>
          <a:p>
            <a:pPr marL="0" indent="0">
              <a:buNone/>
            </a:pPr>
            <a:r>
              <a:rPr lang="en-US" dirty="0" smtClean="0"/>
              <a:t>In every stage, Geological, Topographical, Geophysical, Geochemical data are collected , processed and integrated. Then after finishing every stage produced mineral potential map and the study area becomes smaller. </a:t>
            </a:r>
          </a:p>
          <a:p>
            <a:pPr marL="0" indent="0">
              <a:buNone/>
            </a:pPr>
            <a:r>
              <a:rPr lang="en-US" dirty="0" smtClean="0"/>
              <a:t>                                         </a:t>
            </a:r>
            <a:endParaRPr lang="en-US" dirty="0"/>
          </a:p>
        </p:txBody>
      </p:sp>
    </p:spTree>
    <p:extLst>
      <p:ext uri="{BB962C8B-B14F-4D97-AF65-F5344CB8AC3E}">
        <p14:creationId xmlns:p14="http://schemas.microsoft.com/office/powerpoint/2010/main" val="29919145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txBody>
          <a:bodyPr>
            <a:normAutofit fontScale="90000"/>
          </a:bodyPr>
          <a:lstStyle/>
          <a:p>
            <a:r>
              <a:rPr lang="en-US" dirty="0" smtClean="0"/>
              <a:t>Geological guides for prospecting</a:t>
            </a:r>
            <a:endParaRPr lang="en-US" dirty="0"/>
          </a:p>
        </p:txBody>
      </p:sp>
      <p:sp>
        <p:nvSpPr>
          <p:cNvPr id="3" name="Content Placeholder 2"/>
          <p:cNvSpPr>
            <a:spLocks noGrp="1"/>
          </p:cNvSpPr>
          <p:nvPr>
            <p:ph idx="1"/>
          </p:nvPr>
        </p:nvSpPr>
        <p:spPr>
          <a:xfrm>
            <a:off x="457200" y="1143000"/>
            <a:ext cx="8229600" cy="5334000"/>
          </a:xfrm>
        </p:spPr>
        <p:txBody>
          <a:bodyPr/>
          <a:lstStyle/>
          <a:p>
            <a:r>
              <a:rPr lang="en-US" dirty="0" smtClean="0"/>
              <a:t>There are several geological guides for prospecting that can be observed on RS data.</a:t>
            </a:r>
          </a:p>
          <a:p>
            <a:r>
              <a:rPr lang="en-US" dirty="0" smtClean="0"/>
              <a:t>These include the following :</a:t>
            </a:r>
          </a:p>
          <a:p>
            <a:r>
              <a:rPr lang="en-US" dirty="0" smtClean="0"/>
              <a:t>  </a:t>
            </a:r>
            <a:r>
              <a:rPr lang="en-US" dirty="0" err="1" smtClean="0"/>
              <a:t>Stratigraphical</a:t>
            </a:r>
            <a:r>
              <a:rPr lang="en-US" dirty="0" smtClean="0"/>
              <a:t>- </a:t>
            </a:r>
            <a:r>
              <a:rPr lang="en-US" dirty="0" err="1" smtClean="0"/>
              <a:t>Lithological</a:t>
            </a:r>
            <a:endParaRPr lang="en-US" dirty="0" smtClean="0"/>
          </a:p>
          <a:p>
            <a:r>
              <a:rPr lang="en-US" dirty="0" smtClean="0"/>
              <a:t>  </a:t>
            </a:r>
            <a:r>
              <a:rPr lang="en-US" dirty="0" err="1" smtClean="0"/>
              <a:t>Geomorphological</a:t>
            </a:r>
            <a:endParaRPr lang="en-US" dirty="0" smtClean="0"/>
          </a:p>
          <a:p>
            <a:r>
              <a:rPr lang="en-US" dirty="0" smtClean="0"/>
              <a:t>  Structural</a:t>
            </a:r>
          </a:p>
          <a:p>
            <a:r>
              <a:rPr lang="en-US" dirty="0" smtClean="0"/>
              <a:t>  Rock alteration</a:t>
            </a:r>
          </a:p>
          <a:p>
            <a:r>
              <a:rPr lang="en-US" dirty="0" smtClean="0"/>
              <a:t>  </a:t>
            </a:r>
            <a:r>
              <a:rPr lang="en-US" dirty="0" err="1" smtClean="0"/>
              <a:t>Geobotanical</a:t>
            </a:r>
            <a:endParaRPr lang="en-US" dirty="0" smtClean="0"/>
          </a:p>
          <a:p>
            <a:endParaRPr lang="en-US"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flipV="1">
            <a:off x="381000" y="-1828800"/>
            <a:ext cx="8229600" cy="1676400"/>
          </a:xfrm>
        </p:spPr>
        <p:txBody>
          <a:bodyPr/>
          <a:lstStyle/>
          <a:p>
            <a:endParaRPr lang="en-US" dirty="0"/>
          </a:p>
        </p:txBody>
      </p:sp>
      <p:sp>
        <p:nvSpPr>
          <p:cNvPr id="3" name="Content Placeholder 2"/>
          <p:cNvSpPr>
            <a:spLocks noGrp="1"/>
          </p:cNvSpPr>
          <p:nvPr>
            <p:ph idx="1"/>
          </p:nvPr>
        </p:nvSpPr>
        <p:spPr>
          <a:xfrm>
            <a:off x="457200" y="457200"/>
            <a:ext cx="8229600" cy="5181601"/>
          </a:xfrm>
        </p:spPr>
        <p:txBody>
          <a:bodyPr/>
          <a:lstStyle/>
          <a:p>
            <a:r>
              <a:rPr lang="en-US" sz="2400" dirty="0"/>
              <a:t>GIS  can easily integrate with other specific programs for image and  geographical data processing, so, Raster images such as satellite imagery or geophysical images  can be displayed in GIS and overlaid with vector data such as geology, fault and geochemical sample</a:t>
            </a:r>
            <a:r>
              <a:rPr lang="en-US" sz="2400" dirty="0" smtClean="0"/>
              <a:t>. </a:t>
            </a:r>
          </a:p>
          <a:p>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2362200"/>
            <a:ext cx="8458200" cy="44626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3958966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18052"/>
            <a:ext cx="8229600" cy="45719"/>
          </a:xfrm>
        </p:spPr>
        <p:txBody>
          <a:bodyPr>
            <a:normAutofit fontScale="90000"/>
          </a:bodyPr>
          <a:lstStyle/>
          <a:p>
            <a:endParaRPr lang="en-US" dirty="0"/>
          </a:p>
        </p:txBody>
      </p:sp>
      <p:pic>
        <p:nvPicPr>
          <p:cNvPr id="102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28599" y="112486"/>
            <a:ext cx="8763001" cy="66693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2956859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5719"/>
          </a:xfrm>
        </p:spPr>
        <p:txBody>
          <a:bodyPr>
            <a:normAutofit fontScale="90000"/>
          </a:bodyPr>
          <a:lstStyle/>
          <a:p>
            <a:r>
              <a:rPr lang="en-US" dirty="0" smtClean="0"/>
              <a:t>.</a:t>
            </a:r>
            <a:endParaRPr lang="en-US" dirty="0"/>
          </a:p>
        </p:txBody>
      </p:sp>
      <p:sp>
        <p:nvSpPr>
          <p:cNvPr id="3" name="Content Placeholder 2"/>
          <p:cNvSpPr>
            <a:spLocks noGrp="1"/>
          </p:cNvSpPr>
          <p:nvPr>
            <p:ph idx="1"/>
          </p:nvPr>
        </p:nvSpPr>
        <p:spPr>
          <a:xfrm>
            <a:off x="457200" y="275771"/>
            <a:ext cx="8305800" cy="6429829"/>
          </a:xfrm>
        </p:spPr>
        <p:txBody>
          <a:bodyPr>
            <a:normAutofit fontScale="62500" lnSpcReduction="20000"/>
          </a:bodyPr>
          <a:lstStyle/>
          <a:p>
            <a:pPr marL="0" indent="0">
              <a:buNone/>
            </a:pPr>
            <a:r>
              <a:rPr lang="en-US" b="1" dirty="0"/>
              <a:t> </a:t>
            </a:r>
            <a:r>
              <a:rPr lang="en-US" b="1" dirty="0" smtClean="0"/>
              <a:t>    </a:t>
            </a:r>
            <a:r>
              <a:rPr lang="en-US" b="1" dirty="0" smtClean="0"/>
              <a:t> </a:t>
            </a:r>
            <a:r>
              <a:rPr lang="en-US" sz="5800" b="1" dirty="0"/>
              <a:t>Methodologies</a:t>
            </a:r>
            <a:r>
              <a:rPr lang="en-US" sz="5800" b="1" dirty="0" smtClean="0"/>
              <a:t>:</a:t>
            </a:r>
            <a:r>
              <a:rPr lang="en-US" dirty="0"/>
              <a:t> </a:t>
            </a:r>
          </a:p>
          <a:p>
            <a:r>
              <a:rPr lang="en-US" sz="4000" dirty="0"/>
              <a:t>Due to the nature of the process of mineral exploration, geologists deal with a variety of data from different sources to explore for mineral deposits. They need to display and interpret this information quickly and easily. So, the study divided into several stages: </a:t>
            </a:r>
          </a:p>
          <a:p>
            <a:r>
              <a:rPr lang="en-US" sz="4000" dirty="0"/>
              <a:t>- Design the </a:t>
            </a:r>
            <a:r>
              <a:rPr lang="en-US" sz="4000" dirty="0"/>
              <a:t>geodatabase</a:t>
            </a:r>
            <a:r>
              <a:rPr lang="en-US" sz="4000" dirty="0"/>
              <a:t> according to the information that will go to be needed.  </a:t>
            </a:r>
          </a:p>
          <a:p>
            <a:r>
              <a:rPr lang="en-US" sz="4000" dirty="0"/>
              <a:t>- Collect different datasets from a variety of sources and select the datasets which related to the study. </a:t>
            </a:r>
          </a:p>
          <a:p>
            <a:r>
              <a:rPr lang="en-US" sz="4000" dirty="0"/>
              <a:t>- Define the geological features based on the geological background and concepts that indicate to an area of mineralization. </a:t>
            </a:r>
          </a:p>
          <a:p>
            <a:r>
              <a:rPr lang="en-US" sz="4000" dirty="0"/>
              <a:t>- Bring all the datasets within the </a:t>
            </a:r>
            <a:r>
              <a:rPr lang="en-US" sz="4000" dirty="0"/>
              <a:t>geodatabase</a:t>
            </a:r>
            <a:r>
              <a:rPr lang="en-US" sz="4000" dirty="0"/>
              <a:t> along with all available and previous maps, charts and studies. </a:t>
            </a:r>
          </a:p>
          <a:p>
            <a:r>
              <a:rPr lang="en-US" sz="4000" dirty="0"/>
              <a:t>- Defining regions of interest from maps and graphs and it'll be created using a shape file from ArcGIS</a:t>
            </a:r>
            <a:r>
              <a:rPr lang="en-US" dirty="0"/>
              <a:t>. </a:t>
            </a:r>
          </a:p>
        </p:txBody>
      </p:sp>
    </p:spTree>
    <p:extLst>
      <p:ext uri="{BB962C8B-B14F-4D97-AF65-F5344CB8AC3E}">
        <p14:creationId xmlns:p14="http://schemas.microsoft.com/office/powerpoint/2010/main" val="35982617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04800"/>
            <a:ext cx="8229600" cy="69919"/>
          </a:xfrm>
        </p:spPr>
        <p:txBody>
          <a:bodyPr>
            <a:normAutofit fontScale="90000"/>
          </a:bodyPr>
          <a:lstStyle/>
          <a:p>
            <a:r>
              <a:rPr lang="en-US" dirty="0" smtClean="0"/>
              <a:t>…</a:t>
            </a:r>
            <a:endParaRPr lang="en-US" dirty="0"/>
          </a:p>
        </p:txBody>
      </p:sp>
      <p:sp>
        <p:nvSpPr>
          <p:cNvPr id="3" name="Content Placeholder 2"/>
          <p:cNvSpPr>
            <a:spLocks noGrp="1"/>
          </p:cNvSpPr>
          <p:nvPr>
            <p:ph idx="1"/>
          </p:nvPr>
        </p:nvSpPr>
        <p:spPr>
          <a:xfrm>
            <a:off x="457200" y="265043"/>
            <a:ext cx="8229600" cy="6516757"/>
          </a:xfrm>
        </p:spPr>
        <p:txBody>
          <a:bodyPr>
            <a:normAutofit fontScale="40000" lnSpcReduction="20000"/>
          </a:bodyPr>
          <a:lstStyle/>
          <a:p>
            <a:r>
              <a:rPr lang="en-US" sz="9600" b="1" dirty="0" smtClean="0"/>
              <a:t> </a:t>
            </a:r>
            <a:r>
              <a:rPr lang="en-US" sz="9600" b="1" dirty="0"/>
              <a:t>Benefits of GIS in mineral exploration</a:t>
            </a:r>
            <a:r>
              <a:rPr lang="en-US" b="1" dirty="0" smtClean="0"/>
              <a:t>:</a:t>
            </a:r>
          </a:p>
          <a:p>
            <a:endParaRPr lang="en-US" sz="6400" dirty="0"/>
          </a:p>
          <a:p>
            <a:r>
              <a:rPr lang="en-US" sz="6400" dirty="0" smtClean="0"/>
              <a:t>1- It combines </a:t>
            </a:r>
            <a:r>
              <a:rPr lang="en-US" sz="6400" dirty="0"/>
              <a:t>data and datasets from different sources with ease. </a:t>
            </a:r>
          </a:p>
          <a:p>
            <a:r>
              <a:rPr lang="en-US" sz="6400" dirty="0" smtClean="0"/>
              <a:t>2-  It is linked </a:t>
            </a:r>
            <a:r>
              <a:rPr lang="en-US" sz="6400" dirty="0"/>
              <a:t>directly from modeling software such as; MapInfo and Leapfrog to database of </a:t>
            </a:r>
            <a:r>
              <a:rPr lang="en-US" sz="6400" dirty="0" smtClean="0"/>
              <a:t>results, </a:t>
            </a:r>
            <a:r>
              <a:rPr lang="en-US" sz="6400" dirty="0"/>
              <a:t>ensuring the most recent assay information from analytical </a:t>
            </a:r>
            <a:r>
              <a:rPr lang="en-US" sz="6400" dirty="0" smtClean="0"/>
              <a:t>testing.</a:t>
            </a:r>
            <a:endParaRPr lang="en-US" sz="6400" dirty="0"/>
          </a:p>
          <a:p>
            <a:r>
              <a:rPr lang="en-US" sz="6400" dirty="0" smtClean="0"/>
              <a:t>3- </a:t>
            </a:r>
            <a:r>
              <a:rPr lang="en-US" sz="6400" dirty="0"/>
              <a:t>Model quickly and easily in </a:t>
            </a:r>
            <a:r>
              <a:rPr lang="en-US" sz="6400" dirty="0" smtClean="0"/>
              <a:t>3D. </a:t>
            </a:r>
            <a:r>
              <a:rPr lang="en-US" sz="6400" dirty="0"/>
              <a:t>the resource </a:t>
            </a:r>
            <a:r>
              <a:rPr lang="en-US" sz="6400" dirty="0" smtClean="0"/>
              <a:t>we</a:t>
            </a:r>
            <a:r>
              <a:rPr lang="en-US" sz="6400" dirty="0" smtClean="0"/>
              <a:t> </a:t>
            </a:r>
            <a:r>
              <a:rPr lang="en-US" sz="6400" dirty="0"/>
              <a:t>are exploring from both historical and modern </a:t>
            </a:r>
            <a:r>
              <a:rPr lang="en-US" sz="6400" dirty="0"/>
              <a:t>drillhole</a:t>
            </a:r>
            <a:r>
              <a:rPr lang="en-US" sz="6400" dirty="0"/>
              <a:t> data stored in </a:t>
            </a:r>
            <a:r>
              <a:rPr lang="en-US" sz="6400" dirty="0" smtClean="0"/>
              <a:t>our </a:t>
            </a:r>
            <a:r>
              <a:rPr lang="en-US" sz="6400" dirty="0"/>
              <a:t>database</a:t>
            </a:r>
            <a:r>
              <a:rPr lang="en-US" sz="6400" dirty="0" smtClean="0"/>
              <a:t>.</a:t>
            </a:r>
            <a:endParaRPr lang="en-US" sz="6400" dirty="0"/>
          </a:p>
          <a:p>
            <a:r>
              <a:rPr lang="en-US" sz="6400" dirty="0" smtClean="0"/>
              <a:t>4</a:t>
            </a:r>
            <a:r>
              <a:rPr lang="en-US" sz="6400" dirty="0"/>
              <a:t> </a:t>
            </a:r>
            <a:r>
              <a:rPr lang="en-US" sz="6400" dirty="0" smtClean="0"/>
              <a:t>- </a:t>
            </a:r>
            <a:r>
              <a:rPr lang="en-US" sz="6400" dirty="0"/>
              <a:t>This method of modeling saves digitizing many different features to be included in the model as it can be interpolated from the </a:t>
            </a:r>
            <a:r>
              <a:rPr lang="en-US" sz="6400" dirty="0"/>
              <a:t>drillhole</a:t>
            </a:r>
            <a:r>
              <a:rPr lang="en-US" sz="6400" dirty="0"/>
              <a:t> data by the system. </a:t>
            </a:r>
          </a:p>
          <a:p>
            <a:pPr marL="0" indent="0">
              <a:buNone/>
            </a:pPr>
            <a:r>
              <a:rPr lang="en-US" sz="6400" dirty="0"/>
              <a:t> </a:t>
            </a:r>
            <a:r>
              <a:rPr lang="en-US" sz="6400" dirty="0" smtClean="0"/>
              <a:t>5</a:t>
            </a:r>
            <a:r>
              <a:rPr lang="en-US" sz="6400" dirty="0" smtClean="0"/>
              <a:t> -GIS </a:t>
            </a:r>
            <a:r>
              <a:rPr lang="en-US" sz="6400" dirty="0"/>
              <a:t>can save money and decrease the regular cost to explore for </a:t>
            </a:r>
            <a:r>
              <a:rPr lang="en-US" sz="6400" dirty="0" smtClean="0"/>
              <a:t>minerals.</a:t>
            </a:r>
          </a:p>
          <a:p>
            <a:endParaRPr lang="en-US" sz="6400" dirty="0"/>
          </a:p>
          <a:p>
            <a:endParaRPr lang="en-US" sz="6400" dirty="0"/>
          </a:p>
          <a:p>
            <a:pPr marL="0" indent="0">
              <a:buNone/>
            </a:pPr>
            <a:endParaRPr lang="en-US" sz="6400" dirty="0"/>
          </a:p>
        </p:txBody>
      </p:sp>
    </p:spTree>
    <p:extLst>
      <p:ext uri="{BB962C8B-B14F-4D97-AF65-F5344CB8AC3E}">
        <p14:creationId xmlns:p14="http://schemas.microsoft.com/office/powerpoint/2010/main" val="47479533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371600"/>
            <a:ext cx="8229600" cy="228600"/>
          </a:xfrm>
        </p:spPr>
        <p:txBody>
          <a:bodyPr>
            <a:normAutofit fontScale="90000"/>
          </a:bodyPr>
          <a:lstStyle/>
          <a:p>
            <a:endParaRPr lang="en-US"/>
          </a:p>
        </p:txBody>
      </p:sp>
      <p:sp>
        <p:nvSpPr>
          <p:cNvPr id="3" name="Content Placeholder 2"/>
          <p:cNvSpPr>
            <a:spLocks noGrp="1"/>
          </p:cNvSpPr>
          <p:nvPr>
            <p:ph idx="1"/>
          </p:nvPr>
        </p:nvSpPr>
        <p:spPr>
          <a:xfrm>
            <a:off x="457200" y="457200"/>
            <a:ext cx="8229600" cy="6172200"/>
          </a:xfrm>
        </p:spPr>
        <p:txBody>
          <a:bodyPr>
            <a:normAutofit fontScale="70000" lnSpcReduction="20000"/>
          </a:bodyPr>
          <a:lstStyle/>
          <a:p>
            <a:pPr marL="0" indent="0">
              <a:buNone/>
            </a:pPr>
            <a:r>
              <a:rPr lang="en-US" dirty="0" smtClean="0"/>
              <a:t> </a:t>
            </a:r>
          </a:p>
          <a:p>
            <a:pPr marL="0" indent="0">
              <a:buNone/>
            </a:pPr>
            <a:r>
              <a:rPr lang="en-US" dirty="0"/>
              <a:t> </a:t>
            </a:r>
            <a:r>
              <a:rPr lang="en-US" dirty="0" smtClean="0"/>
              <a:t>   6-  Fewer </a:t>
            </a:r>
            <a:r>
              <a:rPr lang="en-US" dirty="0"/>
              <a:t>hours spent digitizing to incorporate data into models. </a:t>
            </a:r>
          </a:p>
          <a:p>
            <a:r>
              <a:rPr lang="en-US" dirty="0"/>
              <a:t>7</a:t>
            </a:r>
            <a:r>
              <a:rPr lang="en-US" dirty="0" smtClean="0"/>
              <a:t>- </a:t>
            </a:r>
            <a:r>
              <a:rPr lang="en-US" dirty="0"/>
              <a:t>Variety of GIS analysis methods on quantitative and raster data to look for anomalous areas. </a:t>
            </a:r>
          </a:p>
          <a:p>
            <a:r>
              <a:rPr lang="en-US" dirty="0" smtClean="0"/>
              <a:t>8- </a:t>
            </a:r>
            <a:r>
              <a:rPr lang="en-US" dirty="0"/>
              <a:t>The ability to capture old data of different types and view/analyze as compatible layers. Some of this data would only previously have been examined in paper formats. </a:t>
            </a:r>
          </a:p>
          <a:p>
            <a:r>
              <a:rPr lang="en-US" dirty="0" smtClean="0"/>
              <a:t>9- </a:t>
            </a:r>
            <a:r>
              <a:rPr lang="en-US" dirty="0"/>
              <a:t>Ability to utilize free historical and modern data in current projects - there is a wealth of mineral exploration resources available on the web for free which can be utilized in the search for ore bodies: historical geological maps, satellite imagery, geophysical data and geochemical assay results data for the exploration target area in question are published freely on the internet. </a:t>
            </a:r>
          </a:p>
          <a:p>
            <a:r>
              <a:rPr lang="en-US" dirty="0" smtClean="0"/>
              <a:t>10 </a:t>
            </a:r>
            <a:r>
              <a:rPr lang="en-US" dirty="0"/>
              <a:t>- Using GIS in mineral exploration encourages a more efficient use of already existing data      which is cost effective. Exploration costs are rising –exploration drilling can be expensive and the rate of discovery of large world-class ore bodies is decreasing. However, re-analysis of existing data – both modern and historical, through GIS modeling e.g. through 3D modeling, allows for more targeted, cost effective exploration drilling. </a:t>
            </a:r>
          </a:p>
        </p:txBody>
      </p:sp>
    </p:spTree>
    <p:extLst>
      <p:ext uri="{BB962C8B-B14F-4D97-AF65-F5344CB8AC3E}">
        <p14:creationId xmlns:p14="http://schemas.microsoft.com/office/powerpoint/2010/main" val="15630452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44562"/>
          </a:xfrm>
        </p:spPr>
        <p:txBody>
          <a:bodyPr/>
          <a:lstStyle/>
          <a:p>
            <a:r>
              <a:rPr lang="en-US" dirty="0" err="1" smtClean="0"/>
              <a:t>Stratigraphical</a:t>
            </a:r>
            <a:r>
              <a:rPr lang="en-US" dirty="0" smtClean="0"/>
              <a:t> Guides</a:t>
            </a:r>
            <a:endParaRPr lang="en-US" dirty="0"/>
          </a:p>
        </p:txBody>
      </p:sp>
      <p:sp>
        <p:nvSpPr>
          <p:cNvPr id="3" name="Content Placeholder 2"/>
          <p:cNvSpPr>
            <a:spLocks noGrp="1"/>
          </p:cNvSpPr>
          <p:nvPr>
            <p:ph idx="1"/>
          </p:nvPr>
        </p:nvSpPr>
        <p:spPr>
          <a:xfrm>
            <a:off x="457200" y="1143000"/>
            <a:ext cx="8229600" cy="5029200"/>
          </a:xfrm>
        </p:spPr>
        <p:txBody>
          <a:bodyPr/>
          <a:lstStyle/>
          <a:p>
            <a:pPr marL="514350" indent="-514350">
              <a:buAutoNum type="arabicPeriod"/>
            </a:pPr>
            <a:r>
              <a:rPr lang="en-US" dirty="0" smtClean="0"/>
              <a:t>Certain types of deposits are confirmed to rocks of certain age groups (coal, iron, manganese)</a:t>
            </a:r>
          </a:p>
          <a:p>
            <a:pPr marL="514350" indent="-514350">
              <a:buAutoNum type="arabicPeriod"/>
            </a:pPr>
            <a:r>
              <a:rPr lang="en-US" dirty="0" smtClean="0"/>
              <a:t>Rock types analysis and </a:t>
            </a:r>
            <a:r>
              <a:rPr lang="en-US" dirty="0" err="1" smtClean="0"/>
              <a:t>stratigraphic</a:t>
            </a:r>
            <a:r>
              <a:rPr lang="en-US" dirty="0" smtClean="0"/>
              <a:t> position can be determined from RS data</a:t>
            </a:r>
          </a:p>
          <a:p>
            <a:pPr marL="514350" indent="-514350">
              <a:buAutoNum type="arabicPeriod"/>
            </a:pPr>
            <a:r>
              <a:rPr lang="en-US" dirty="0" smtClean="0"/>
              <a:t>Attention can then be </a:t>
            </a:r>
            <a:r>
              <a:rPr lang="en-US" dirty="0" err="1" smtClean="0"/>
              <a:t>focussed</a:t>
            </a:r>
            <a:r>
              <a:rPr lang="en-US" dirty="0" smtClean="0"/>
              <a:t> on sub-areas of greater interest.</a:t>
            </a:r>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44562"/>
          </a:xfrm>
        </p:spPr>
        <p:txBody>
          <a:bodyPr/>
          <a:lstStyle/>
          <a:p>
            <a:r>
              <a:rPr lang="en-US" dirty="0" err="1" smtClean="0"/>
              <a:t>Lithological</a:t>
            </a:r>
            <a:r>
              <a:rPr lang="en-US" dirty="0" smtClean="0"/>
              <a:t> Guides</a:t>
            </a:r>
            <a:endParaRPr lang="en-US" dirty="0"/>
          </a:p>
        </p:txBody>
      </p:sp>
      <p:sp>
        <p:nvSpPr>
          <p:cNvPr id="3" name="Content Placeholder 2"/>
          <p:cNvSpPr>
            <a:spLocks noGrp="1"/>
          </p:cNvSpPr>
          <p:nvPr>
            <p:ph idx="1"/>
          </p:nvPr>
        </p:nvSpPr>
        <p:spPr/>
        <p:txBody>
          <a:bodyPr/>
          <a:lstStyle/>
          <a:p>
            <a:pPr>
              <a:buNone/>
            </a:pPr>
            <a:r>
              <a:rPr lang="en-US" dirty="0" smtClean="0"/>
              <a:t>1 Some minerals deposits are confined to certain type of rock</a:t>
            </a:r>
          </a:p>
          <a:p>
            <a:pPr>
              <a:buNone/>
            </a:pPr>
            <a:r>
              <a:rPr lang="en-US" dirty="0" smtClean="0"/>
              <a:t>2 </a:t>
            </a:r>
            <a:r>
              <a:rPr lang="en-US" dirty="0" err="1" smtClean="0"/>
              <a:t>Syngenetic</a:t>
            </a:r>
            <a:r>
              <a:rPr lang="en-US" dirty="0" smtClean="0"/>
              <a:t> sedimentary deposits(banded iron formations,  coal, etc) are regular and extensive</a:t>
            </a:r>
          </a:p>
          <a:p>
            <a:pPr>
              <a:buNone/>
            </a:pPr>
            <a:r>
              <a:rPr lang="en-US" dirty="0" smtClean="0"/>
              <a:t>3 Use of MSS spectral characteristics can help identify and locate </a:t>
            </a:r>
            <a:r>
              <a:rPr lang="en-US" dirty="0" err="1" smtClean="0"/>
              <a:t>lithological</a:t>
            </a:r>
            <a:r>
              <a:rPr lang="en-US" dirty="0" smtClean="0"/>
              <a:t> guides</a:t>
            </a:r>
            <a:endParaRPr 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txBody>
          <a:bodyPr/>
          <a:lstStyle/>
          <a:p>
            <a:r>
              <a:rPr lang="en-US" dirty="0" err="1" smtClean="0"/>
              <a:t>Geomorphological</a:t>
            </a:r>
            <a:r>
              <a:rPr lang="en-US" dirty="0" smtClean="0"/>
              <a:t> </a:t>
            </a:r>
            <a:r>
              <a:rPr lang="en-US" dirty="0" err="1"/>
              <a:t>G</a:t>
            </a:r>
            <a:r>
              <a:rPr lang="en-US" dirty="0" err="1" smtClean="0"/>
              <a:t>udies</a:t>
            </a:r>
            <a:r>
              <a:rPr lang="en-US" dirty="0" smtClean="0"/>
              <a:t> </a:t>
            </a:r>
            <a:endParaRPr lang="en-US" dirty="0"/>
          </a:p>
        </p:txBody>
      </p:sp>
      <p:sp>
        <p:nvSpPr>
          <p:cNvPr id="3" name="Content Placeholder 2"/>
          <p:cNvSpPr>
            <a:spLocks noGrp="1"/>
          </p:cNvSpPr>
          <p:nvPr>
            <p:ph idx="1"/>
          </p:nvPr>
        </p:nvSpPr>
        <p:spPr/>
        <p:txBody>
          <a:bodyPr/>
          <a:lstStyle/>
          <a:p>
            <a:r>
              <a:rPr lang="en-US" dirty="0" smtClean="0"/>
              <a:t>Important for secondary-type deposits produced by weathering and erosion</a:t>
            </a:r>
          </a:p>
          <a:p>
            <a:r>
              <a:rPr lang="en-US" dirty="0" smtClean="0"/>
              <a:t>Suitable sites for deposition can be located with RS(buried channels, etc)</a:t>
            </a:r>
          </a:p>
          <a:p>
            <a:r>
              <a:rPr lang="en-US" dirty="0" smtClean="0"/>
              <a:t>Patter of relief, drainage and slope can be identified.</a:t>
            </a:r>
          </a:p>
          <a:p>
            <a:r>
              <a:rPr lang="en-US" dirty="0" smtClean="0"/>
              <a:t>Areas of placer deposits can be located</a:t>
            </a:r>
            <a:endParaRPr 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txBody>
          <a:bodyPr>
            <a:normAutofit fontScale="90000"/>
          </a:bodyPr>
          <a:lstStyle/>
          <a:p>
            <a:r>
              <a:rPr lang="en-US" dirty="0" smtClean="0"/>
              <a:t>Geomorphic features as guides in mineral exploration</a:t>
            </a:r>
            <a:endParaRPr lang="en-US" dirty="0"/>
          </a:p>
        </p:txBody>
      </p:sp>
      <p:sp>
        <p:nvSpPr>
          <p:cNvPr id="3" name="Content Placeholder 2"/>
          <p:cNvSpPr>
            <a:spLocks noGrp="1"/>
          </p:cNvSpPr>
          <p:nvPr>
            <p:ph idx="1"/>
          </p:nvPr>
        </p:nvSpPr>
        <p:spPr/>
        <p:txBody>
          <a:bodyPr>
            <a:normAutofit lnSpcReduction="10000"/>
          </a:bodyPr>
          <a:lstStyle/>
          <a:p>
            <a:r>
              <a:rPr lang="en-US" dirty="0" smtClean="0"/>
              <a:t>Some mineral deposits may have a direct topographic expression </a:t>
            </a:r>
          </a:p>
          <a:p>
            <a:r>
              <a:rPr lang="en-US" dirty="0" smtClean="0"/>
              <a:t>Topography may give clue to understand structures responsible for mineral accumulation</a:t>
            </a:r>
          </a:p>
          <a:p>
            <a:r>
              <a:rPr lang="en-US" dirty="0" smtClean="0"/>
              <a:t>An understanding of the geomorphic history of an area may make possible better appreciation of physical  conditions under which minerals accumulated or enriched.</a:t>
            </a:r>
            <a:endParaRPr 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txBody>
          <a:bodyPr/>
          <a:lstStyle/>
          <a:p>
            <a:r>
              <a:rPr lang="en-US" dirty="0" smtClean="0"/>
              <a:t>Structural Guides</a:t>
            </a:r>
            <a:endParaRPr lang="en-US" dirty="0"/>
          </a:p>
        </p:txBody>
      </p:sp>
      <p:sp>
        <p:nvSpPr>
          <p:cNvPr id="3" name="Content Placeholder 2"/>
          <p:cNvSpPr>
            <a:spLocks noGrp="1"/>
          </p:cNvSpPr>
          <p:nvPr>
            <p:ph idx="1"/>
          </p:nvPr>
        </p:nvSpPr>
        <p:spPr/>
        <p:txBody>
          <a:bodyPr/>
          <a:lstStyle/>
          <a:p>
            <a:r>
              <a:rPr lang="en-US" dirty="0" err="1" smtClean="0"/>
              <a:t>Mineralisation</a:t>
            </a:r>
            <a:r>
              <a:rPr lang="en-US" dirty="0" smtClean="0"/>
              <a:t> often occurs in structural belt, shear zones, faults and fractures, joints, etc</a:t>
            </a:r>
          </a:p>
          <a:p>
            <a:r>
              <a:rPr lang="en-US" dirty="0" smtClean="0"/>
              <a:t>Exploration experts look for satellite evidence of structural features along </a:t>
            </a:r>
            <a:r>
              <a:rPr lang="en-US" dirty="0" err="1" smtClean="0"/>
              <a:t>orogenic</a:t>
            </a:r>
            <a:r>
              <a:rPr lang="en-US" dirty="0" smtClean="0"/>
              <a:t> belt</a:t>
            </a:r>
          </a:p>
          <a:p>
            <a:r>
              <a:rPr lang="en-US" dirty="0" smtClean="0"/>
              <a:t>Remote sensing data is used to focus in promising areas for further exploration</a:t>
            </a:r>
            <a:endParaRPr lang="en-US"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1691</TotalTime>
  <Words>1912</Words>
  <Application>Microsoft Office PowerPoint</Application>
  <PresentationFormat>On-screen Show (4:3)</PresentationFormat>
  <Paragraphs>134</Paragraphs>
  <Slides>44</Slides>
  <Notes>0</Notes>
  <HiddenSlides>0</HiddenSlides>
  <MMClips>0</MMClips>
  <ScaleCrop>false</ScaleCrop>
  <HeadingPairs>
    <vt:vector size="4" baseType="variant">
      <vt:variant>
        <vt:lpstr>Theme</vt:lpstr>
      </vt:variant>
      <vt:variant>
        <vt:i4>1</vt:i4>
      </vt:variant>
      <vt:variant>
        <vt:lpstr>Slide Titles</vt:lpstr>
      </vt:variant>
      <vt:variant>
        <vt:i4>44</vt:i4>
      </vt:variant>
    </vt:vector>
  </HeadingPairs>
  <TitlesOfParts>
    <vt:vector size="45" baseType="lpstr">
      <vt:lpstr>Office Theme</vt:lpstr>
      <vt:lpstr>Application of Remote sensing and GIS in Mineral  Exploration</vt:lpstr>
      <vt:lpstr>Remote sensing in Mineral Exploration</vt:lpstr>
      <vt:lpstr>Stages of mineral exploration</vt:lpstr>
      <vt:lpstr>Geological guides for prospecting</vt:lpstr>
      <vt:lpstr>Stratigraphical Guides</vt:lpstr>
      <vt:lpstr>Lithological Guides</vt:lpstr>
      <vt:lpstr>Geomorphological Gudies </vt:lpstr>
      <vt:lpstr>Geomorphic features as guides in mineral exploration</vt:lpstr>
      <vt:lpstr>Structural Guides</vt:lpstr>
      <vt:lpstr>Rock Alteration Guides</vt:lpstr>
      <vt:lpstr>Alteration Zones Minerals </vt:lpstr>
      <vt:lpstr>Fig.1.1. Ringed and zoned targets formed by alteration haloes- an idealized systematic illustration showing spectral detective of zoned targets</vt:lpstr>
      <vt:lpstr>Spectral Characteristictics</vt:lpstr>
      <vt:lpstr>Fig.2. Data plot of Landsat TM DN value for altered rocks, unaltered rocks and vegetation( khetri copper belt )</vt:lpstr>
      <vt:lpstr>Fig.3. Spectral reflectance curves of jarosite, goethite, hematite. Note the much lower reflectance of hematite than of jarosite and goethite in TM3</vt:lpstr>
      <vt:lpstr>Fig.4. Scater plot of TM3/TM1 vs TM4/TM1 withh field of goethite, hematite and vegitation ( data from Newman area , Western Austrelia)</vt:lpstr>
      <vt:lpstr>Fig.5.The CRC of apart of the Silver Bell porphyry copper deposit. The arcuate yellowish-orange band that trends from left to right through the center of the area is the alteration zone comprising dominantly iron oxide and clays; field information is in agreement with these data.( Abrams &amp; Brown,1985)</vt:lpstr>
      <vt:lpstr>Fig.6. Iron oxide appear green (high 0.65/0.55 band ratio), clay mineral appear red (0.65/2.2 band ratio). The co-occurrence of iron and clay appear in various shades of yellow.</vt:lpstr>
      <vt:lpstr>Fig.7.ASTER image showing the open-pit Escondida mine, Chile, ASTER-SWIR bands 4,6,8 are coded in RGB respectively. The Al-OH-bearing minerals appear in shades of blue purple,Mg-OH-bearing minerals appear in shades of green, yellow and Al-Mg-OH-bearing minerals appear in shades of red.( courtesy: NASA/GSFC/MITI/FRSDAC/JASROS, and US/Japan ASTER Science Team)</vt:lpstr>
      <vt:lpstr>Fig.7. Schematic showing alteration bleaching zone in the overlying Wingatestand-stone associated with the  uranium mineralization at depth, b false- color image of the Lisbon valley, generated from canonically transformed aerial scanner data. Red olive greeen color- bleached part of overlying Wingate formation; shades of grey and beige = unbleached Wingate Formation.(b Conel and Alley 1985)</vt:lpstr>
      <vt:lpstr>PowerPoint Presentation</vt:lpstr>
      <vt:lpstr>Iron oxide &amp; clay dispersion in stream bed</vt:lpstr>
      <vt:lpstr>PowerPoint Presentation</vt:lpstr>
      <vt:lpstr>PowerPoint Presentation</vt:lpstr>
      <vt:lpstr>Fig.8. The concept of geobotanical guides, a vegetation bunding- the density of vegetation is related to lethology. B vegetation anomaly as related to the presence of toxic metals, the growth of trees is stuned by toxic metals in soil derived from the bed rock.</vt:lpstr>
      <vt:lpstr>PowerPoint Presentation</vt:lpstr>
      <vt:lpstr>Fig.10. A drainage pattern making the Banskadi anomaly, about 20km in diameter(printed black and white from landsat MMS standard FCC); interpretation showing the anomaly in relation to other field mapped geological features in area. Based on the landsat anomaly, further investigations are carried out; the structure is yielding hydrocarbon gas.</vt:lpstr>
      <vt:lpstr>Fig.11. Landsat lineaments and distribution of oil and gas fields in part of Colorado, USA(After Saunders et al, in Hallbouty 1976) </vt:lpstr>
      <vt:lpstr>PowerPoint Presentation</vt:lpstr>
      <vt:lpstr>PowerPoint Presentation</vt:lpstr>
      <vt:lpstr>Satellite data products used</vt:lpstr>
      <vt:lpstr>Digital image processing results</vt:lpstr>
      <vt:lpstr>PowerPoint Presentation</vt:lpstr>
      <vt:lpstr>PowerPoint Presentation</vt:lpstr>
      <vt:lpstr>PowerPoint Presentation</vt:lpstr>
      <vt:lpstr>PowerPoint Presentation</vt:lpstr>
      <vt:lpstr>PowerPoint Presentation</vt:lpstr>
      <vt:lpstr>GIS: Data integration for mineral exploration</vt:lpstr>
      <vt:lpstr>INTRODUCTION</vt:lpstr>
      <vt:lpstr>PowerPoint Presentation</vt:lpstr>
      <vt:lpstr>PowerPoint Presentation</vt:lpstr>
      <vt:lpstr>.</vt:lpstr>
      <vt:lpstr>…</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Application of Remotesensing and GIS in Mineral  Exploration</dc:title>
  <dc:creator>The Great</dc:creator>
  <cp:lastModifiedBy>Arati mallick</cp:lastModifiedBy>
  <cp:revision>132</cp:revision>
  <dcterms:created xsi:type="dcterms:W3CDTF">2016-10-06T04:21:36Z</dcterms:created>
  <dcterms:modified xsi:type="dcterms:W3CDTF">2016-11-03T02:28:16Z</dcterms:modified>
</cp:coreProperties>
</file>